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60" r:id="rId5"/>
    <p:sldId id="261" r:id="rId6"/>
    <p:sldId id="258" r:id="rId7"/>
    <p:sldId id="263" r:id="rId8"/>
    <p:sldId id="267" r:id="rId9"/>
    <p:sldId id="268" r:id="rId10"/>
    <p:sldId id="270" r:id="rId11"/>
    <p:sldId id="271" r:id="rId12"/>
    <p:sldId id="273" r:id="rId13"/>
    <p:sldId id="274" r:id="rId14"/>
    <p:sldId id="280" r:id="rId15"/>
    <p:sldId id="279" r:id="rId16"/>
    <p:sldId id="282" r:id="rId17"/>
  </p:sldIdLst>
  <p:sldSz cx="12192000" cy="6858000"/>
  <p:notesSz cx="10018713" cy="68881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9327C-90D3-40D6-83A7-B65BB5671E62}" v="2" dt="2026-05-01T02:06:19.3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2"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shio watanabe" userId="4f88620549a6431d" providerId="LiveId" clId="{887D6471-9D4A-4769-A701-ADA20BD301F4}"/>
    <pc:docChg chg="custSel delSld modSld">
      <pc:chgData name="yoshio watanabe" userId="4f88620549a6431d" providerId="LiveId" clId="{887D6471-9D4A-4769-A701-ADA20BD301F4}" dt="2026-05-01T01:54:28.999" v="212" actId="20577"/>
      <pc:docMkLst>
        <pc:docMk/>
      </pc:docMkLst>
      <pc:sldChg chg="modSp mod">
        <pc:chgData name="yoshio watanabe" userId="4f88620549a6431d" providerId="LiveId" clId="{887D6471-9D4A-4769-A701-ADA20BD301F4}" dt="2026-05-01T01:48:49.738" v="64" actId="1076"/>
        <pc:sldMkLst>
          <pc:docMk/>
          <pc:sldMk cId="3006293742" sldId="256"/>
        </pc:sldMkLst>
        <pc:spChg chg="mod">
          <ac:chgData name="yoshio watanabe" userId="4f88620549a6431d" providerId="LiveId" clId="{887D6471-9D4A-4769-A701-ADA20BD301F4}" dt="2026-05-01T01:48:49.738" v="64" actId="1076"/>
          <ac:spMkLst>
            <pc:docMk/>
            <pc:sldMk cId="3006293742" sldId="256"/>
            <ac:spMk id="2" creationId="{E3B256A3-58DF-51E2-C2ED-885A690B35EB}"/>
          </ac:spMkLst>
        </pc:spChg>
        <pc:spChg chg="mod">
          <ac:chgData name="yoshio watanabe" userId="4f88620549a6431d" providerId="LiveId" clId="{887D6471-9D4A-4769-A701-ADA20BD301F4}" dt="2026-05-01T01:48:45.721" v="63" actId="2711"/>
          <ac:spMkLst>
            <pc:docMk/>
            <pc:sldMk cId="3006293742" sldId="256"/>
            <ac:spMk id="3" creationId="{4EDB2B3D-488D-1F4D-8D37-9FED5CD9B5D5}"/>
          </ac:spMkLst>
        </pc:spChg>
      </pc:sldChg>
      <pc:sldChg chg="del">
        <pc:chgData name="yoshio watanabe" userId="4f88620549a6431d" providerId="LiveId" clId="{887D6471-9D4A-4769-A701-ADA20BD301F4}" dt="2026-05-01T01:50:44.053" v="72" actId="47"/>
        <pc:sldMkLst>
          <pc:docMk/>
          <pc:sldMk cId="1562226056" sldId="257"/>
        </pc:sldMkLst>
      </pc:sldChg>
      <pc:sldChg chg="modSp mod">
        <pc:chgData name="yoshio watanabe" userId="4f88620549a6431d" providerId="LiveId" clId="{887D6471-9D4A-4769-A701-ADA20BD301F4}" dt="2026-05-01T01:49:44.382" v="66" actId="403"/>
        <pc:sldMkLst>
          <pc:docMk/>
          <pc:sldMk cId="987219658" sldId="260"/>
        </pc:sldMkLst>
        <pc:spChg chg="mod">
          <ac:chgData name="yoshio watanabe" userId="4f88620549a6431d" providerId="LiveId" clId="{887D6471-9D4A-4769-A701-ADA20BD301F4}" dt="2026-05-01T01:49:44.382" v="66" actId="403"/>
          <ac:spMkLst>
            <pc:docMk/>
            <pc:sldMk cId="987219658" sldId="260"/>
            <ac:spMk id="3" creationId="{649EFBE9-D94C-BCBF-BB9A-9F4619584977}"/>
          </ac:spMkLst>
        </pc:spChg>
      </pc:sldChg>
      <pc:sldChg chg="modSp mod">
        <pc:chgData name="yoshio watanabe" userId="4f88620549a6431d" providerId="LiveId" clId="{887D6471-9D4A-4769-A701-ADA20BD301F4}" dt="2026-05-01T01:50:08.058" v="70" actId="6549"/>
        <pc:sldMkLst>
          <pc:docMk/>
          <pc:sldMk cId="837460179" sldId="261"/>
        </pc:sldMkLst>
        <pc:spChg chg="mod">
          <ac:chgData name="yoshio watanabe" userId="4f88620549a6431d" providerId="LiveId" clId="{887D6471-9D4A-4769-A701-ADA20BD301F4}" dt="2026-05-01T01:50:08.058" v="70" actId="6549"/>
          <ac:spMkLst>
            <pc:docMk/>
            <pc:sldMk cId="837460179" sldId="261"/>
            <ac:spMk id="3" creationId="{AE1EC98D-CBE6-640D-538B-76FB63257497}"/>
          </ac:spMkLst>
        </pc:spChg>
      </pc:sldChg>
      <pc:sldChg chg="modSp del mod">
        <pc:chgData name="yoshio watanabe" userId="4f88620549a6431d" providerId="LiveId" clId="{887D6471-9D4A-4769-A701-ADA20BD301F4}" dt="2026-05-01T01:50:19.265" v="71" actId="47"/>
        <pc:sldMkLst>
          <pc:docMk/>
          <pc:sldMk cId="2890704620" sldId="266"/>
        </pc:sldMkLst>
        <pc:spChg chg="mod">
          <ac:chgData name="yoshio watanabe" userId="4f88620549a6431d" providerId="LiveId" clId="{887D6471-9D4A-4769-A701-ADA20BD301F4}" dt="2026-05-01T01:38:38.738" v="62" actId="13926"/>
          <ac:spMkLst>
            <pc:docMk/>
            <pc:sldMk cId="2890704620" sldId="266"/>
            <ac:spMk id="3" creationId="{4D857041-24CB-FE6B-9E95-43CFE1F8D50F}"/>
          </ac:spMkLst>
        </pc:spChg>
      </pc:sldChg>
      <pc:sldChg chg="modSp mod">
        <pc:chgData name="yoshio watanabe" userId="4f88620549a6431d" providerId="LiveId" clId="{887D6471-9D4A-4769-A701-ADA20BD301F4}" dt="2026-05-01T01:51:13.300" v="75" actId="403"/>
        <pc:sldMkLst>
          <pc:docMk/>
          <pc:sldMk cId="2882914272" sldId="267"/>
        </pc:sldMkLst>
        <pc:spChg chg="mod">
          <ac:chgData name="yoshio watanabe" userId="4f88620549a6431d" providerId="LiveId" clId="{887D6471-9D4A-4769-A701-ADA20BD301F4}" dt="2026-05-01T01:51:13.300" v="75" actId="403"/>
          <ac:spMkLst>
            <pc:docMk/>
            <pc:sldMk cId="2882914272" sldId="267"/>
            <ac:spMk id="3" creationId="{79D76021-D0C0-EF37-206B-C316FE61FB0A}"/>
          </ac:spMkLst>
        </pc:spChg>
      </pc:sldChg>
      <pc:sldChg chg="modSp mod">
        <pc:chgData name="yoshio watanabe" userId="4f88620549a6431d" providerId="LiveId" clId="{887D6471-9D4A-4769-A701-ADA20BD301F4}" dt="2026-05-01T01:51:38.070" v="79" actId="6549"/>
        <pc:sldMkLst>
          <pc:docMk/>
          <pc:sldMk cId="3674843974" sldId="270"/>
        </pc:sldMkLst>
        <pc:spChg chg="mod">
          <ac:chgData name="yoshio watanabe" userId="4f88620549a6431d" providerId="LiveId" clId="{887D6471-9D4A-4769-A701-ADA20BD301F4}" dt="2026-05-01T01:51:38.070" v="79" actId="6549"/>
          <ac:spMkLst>
            <pc:docMk/>
            <pc:sldMk cId="3674843974" sldId="270"/>
            <ac:spMk id="3" creationId="{15D57FAF-E1AC-73A8-F069-F58E9B42A693}"/>
          </ac:spMkLst>
        </pc:spChg>
      </pc:sldChg>
      <pc:sldChg chg="modSp mod">
        <pc:chgData name="yoshio watanabe" userId="4f88620549a6431d" providerId="LiveId" clId="{887D6471-9D4A-4769-A701-ADA20BD301F4}" dt="2026-05-01T01:54:07.130" v="176" actId="15"/>
        <pc:sldMkLst>
          <pc:docMk/>
          <pc:sldMk cId="1242425785" sldId="279"/>
        </pc:sldMkLst>
        <pc:spChg chg="mod">
          <ac:chgData name="yoshio watanabe" userId="4f88620549a6431d" providerId="LiveId" clId="{887D6471-9D4A-4769-A701-ADA20BD301F4}" dt="2026-05-01T01:54:07.130" v="176" actId="15"/>
          <ac:spMkLst>
            <pc:docMk/>
            <pc:sldMk cId="1242425785" sldId="279"/>
            <ac:spMk id="3" creationId="{EE24F138-2B84-39A8-9DCB-519CD3019FE5}"/>
          </ac:spMkLst>
        </pc:spChg>
      </pc:sldChg>
      <pc:sldChg chg="modSp mod">
        <pc:chgData name="yoshio watanabe" userId="4f88620549a6431d" providerId="LiveId" clId="{887D6471-9D4A-4769-A701-ADA20BD301F4}" dt="2026-05-01T01:53:02.877" v="84" actId="20577"/>
        <pc:sldMkLst>
          <pc:docMk/>
          <pc:sldMk cId="1262512007" sldId="280"/>
        </pc:sldMkLst>
        <pc:spChg chg="mod">
          <ac:chgData name="yoshio watanabe" userId="4f88620549a6431d" providerId="LiveId" clId="{887D6471-9D4A-4769-A701-ADA20BD301F4}" dt="2026-05-01T01:53:02.877" v="84" actId="20577"/>
          <ac:spMkLst>
            <pc:docMk/>
            <pc:sldMk cId="1262512007" sldId="280"/>
            <ac:spMk id="3" creationId="{E2A39C39-E708-885C-5C59-04488F92139C}"/>
          </ac:spMkLst>
        </pc:spChg>
      </pc:sldChg>
      <pc:sldChg chg="modSp mod">
        <pc:chgData name="yoshio watanabe" userId="4f88620549a6431d" providerId="LiveId" clId="{887D6471-9D4A-4769-A701-ADA20BD301F4}" dt="2026-05-01T01:54:28.999" v="212" actId="20577"/>
        <pc:sldMkLst>
          <pc:docMk/>
          <pc:sldMk cId="3406949600" sldId="282"/>
        </pc:sldMkLst>
        <pc:spChg chg="mod">
          <ac:chgData name="yoshio watanabe" userId="4f88620549a6431d" providerId="LiveId" clId="{887D6471-9D4A-4769-A701-ADA20BD301F4}" dt="2026-05-01T01:54:28.999" v="212" actId="20577"/>
          <ac:spMkLst>
            <pc:docMk/>
            <pc:sldMk cId="3406949600" sldId="282"/>
            <ac:spMk id="3" creationId="{B42722B6-9717-7476-396F-A220E102989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2BD818-EDF5-3A19-8316-09AE9C984B25}"/>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F6EF99A-C403-93D7-A8B3-8FE12514A8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D3A8111B-8B61-A3AB-50E6-8D148D7811CD}"/>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D7C32EC1-B498-2A1D-DDD9-32FFA80E4C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C7D1D47-6784-C9D0-937A-E9EC27ADA240}"/>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2800630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FD4096-3B59-1190-F6D7-AADEAB3BD4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85AE196-270C-7E3E-E00F-AD6506A7F87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41928E-7122-2EAF-40AB-36411B74EACB}"/>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8F6DF17F-9409-5187-715E-534A261E9B7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F3B753C-3BAA-F2BE-C4C1-86AC2A04E284}"/>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3328863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8ECA30B0-7E92-1A10-75AB-EFED8AA1666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5871EA2-1412-E3A7-D7F2-A990B7B9A86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8324D14-7DEE-6D0B-F8A4-2F8F39F48FD3}"/>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526B12D5-DC59-DD4F-EB26-1E5BC15915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2622310-7D7A-4F38-B4DF-B740D52EF12F}"/>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4214206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89885A-C4AB-9191-3F24-76EDFE730A52}"/>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2F18DC3-0A3B-8444-DA13-D72B6CACCF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D0EDE2-1D51-3955-DE32-346711D1A5C5}"/>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F95F0304-93AB-E90D-D9BB-D492240918F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651542-9821-FA06-38CF-B2DC343F0E83}"/>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4209011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385823-970A-DA5C-E589-8D77BCD579B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3E6F372-7CE6-04BF-7E4D-9E0684DB884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35B4E6-DD44-AC5C-3278-456721E2484E}"/>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9EB1DE08-1A79-7B7A-716F-10E6F35F85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D70C108-9238-0787-B325-F4041CBFA6C4}"/>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82211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D714D6-DE26-2823-FD85-74E88975EAF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72D0F46-C137-073A-51F1-48EE63EC1F5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D8EADFBB-DBF5-60A5-E382-12DA83A75FBA}"/>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1B1BF32F-0562-C5E9-AF8F-8146FED2F5B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96F24DB-F0CC-CBF4-9E0E-ADD0AFFF7AEE}"/>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855071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AEA96A-A3C3-C6B5-17AE-ADB0707F850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20FC206-D3A5-862C-47B6-D6D6958C0EB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CC71F66-792E-3F56-C2EE-759825BEAD3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D9920EBB-5757-61FF-5878-81BEAC407124}"/>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B73297A0-0524-4D5C-D785-E815CD2D444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F9F5DC8-A629-D35E-4883-EF5F14297DC9}"/>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571109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40A2CB-A19C-F686-8618-D24A5CBC001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9BF08DB-A448-0ABA-B4C9-043A4ACFF9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A905C44C-759B-C0D0-1F63-A770A5C6641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805846E-B41C-02FE-9C35-0C927074EE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ABA56B3-E5B3-2272-77E3-E900F33054B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15E279B-E7DA-3CBA-BD44-D4A3E7E382AA}"/>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8" name="フッター プレースホルダー 7">
            <a:extLst>
              <a:ext uri="{FF2B5EF4-FFF2-40B4-BE49-F238E27FC236}">
                <a16:creationId xmlns:a16="http://schemas.microsoft.com/office/drawing/2014/main" id="{BB4ED819-C6CB-0B80-6CF0-267A8E67382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8806795-E2C2-7379-4774-1575F495CED2}"/>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850192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117E18-B089-B08F-9C88-C64CFC479DC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3C6C0A42-AC49-8408-2C7B-9DFE6CC77189}"/>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4" name="フッター プレースホルダー 3">
            <a:extLst>
              <a:ext uri="{FF2B5EF4-FFF2-40B4-BE49-F238E27FC236}">
                <a16:creationId xmlns:a16="http://schemas.microsoft.com/office/drawing/2014/main" id="{88720B1B-EE9B-2861-7A66-5B5EC0A9E51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D9BECC4-DDC8-BC8C-A879-C40D41A10B31}"/>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786781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F446594-CFD9-A211-788A-40A96CBD9365}"/>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3" name="フッター プレースホルダー 2">
            <a:extLst>
              <a:ext uri="{FF2B5EF4-FFF2-40B4-BE49-F238E27FC236}">
                <a16:creationId xmlns:a16="http://schemas.microsoft.com/office/drawing/2014/main" id="{B7020913-DC06-95EC-112F-01F6B21F0C2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E45779-2639-E6ED-A49A-DDAB0F5255E9}"/>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88863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E1851E-42E6-65BC-0BDB-D3CDF9B061F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712C92F-CA8B-6389-0849-84AF164AA5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B8BAC9CE-C12F-1368-5BA1-B592443B8E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DC20DF8-27E7-0D73-1872-3DA5D68C1B6C}"/>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3FBF7134-9D2F-9D5B-2CBF-B89B25BA8BF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FA15B32-D4AD-ABD3-78C1-851D7D9C42D4}"/>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89511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958DD0-D83D-7133-ED87-B6F11266475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F5F6212-CC62-9156-6C5A-63F1405E8EE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E33FB1-1B76-3006-F3E0-B82B4D0A7964}"/>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CF3446E7-E4CE-1CFB-4372-571004A214B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FF19B89-F981-05BA-89E3-5E809CE69196}"/>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35232976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35C0D5-CFC8-49CA-3FA9-807F64E925D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55CF815-5821-46E1-2521-0D8B400176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a:extLst>
              <a:ext uri="{FF2B5EF4-FFF2-40B4-BE49-F238E27FC236}">
                <a16:creationId xmlns:a16="http://schemas.microsoft.com/office/drawing/2014/main" id="{4A8CED5A-C8D0-0EA7-2B6D-2A4ADC4759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67D924-B45D-5944-04A2-8E70016F75F3}"/>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91C1C561-D643-24AD-6F65-C8B7C6A0A06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0B03845-97A1-EF76-DEE9-164895220F26}"/>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261816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F72DEF-EE68-F04A-0ED4-7B5F3F277E7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A7385DE-636E-34FA-F726-B5C095572E9A}"/>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1F43A7E-E817-D759-6E73-099B0D263E2C}"/>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1A108649-64FA-09C3-5CF7-B2A926B211B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01CACCA-AA8E-6F58-913E-05DFCD2521B3}"/>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3664725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D8115FFE-60BD-DAF5-12A0-2ED4796A77A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BAB7CBC-009E-1DAE-FCAC-55A407BE09D3}"/>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36F0920-6B7A-5BAB-FC24-EC0D497BBBFB}"/>
              </a:ext>
            </a:extLst>
          </p:cNvPr>
          <p:cNvSpPr>
            <a:spLocks noGrp="1"/>
          </p:cNvSpPr>
          <p:nvPr>
            <p:ph type="dt" sz="half" idx="10"/>
          </p:nvPr>
        </p:nvSpPr>
        <p:spPr/>
        <p:txBody>
          <a:body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8F5A8A2C-DA37-B48E-30F2-2E664C05AE5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251117D-E7A9-6E2D-C583-74C4BA0FBF33}"/>
              </a:ext>
            </a:extLst>
          </p:cNvPr>
          <p:cNvSpPr>
            <a:spLocks noGrp="1"/>
          </p:cNvSpPr>
          <p:nvPr>
            <p:ph type="sldNum" sz="quarter" idx="12"/>
          </p:nvPr>
        </p:nvSpPr>
        <p:spPr/>
        <p:txBody>
          <a:body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1172635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04CCAB-4294-8D92-F956-329CB488892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4E88E46-A33E-5497-B992-2979122599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2A84EF9-24E3-D360-5EC6-C1DF96CF518B}"/>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BE534F7E-BB42-D21E-19DC-49F4DD18475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D0ED554-044E-5123-8F9A-63C8E0914AEE}"/>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421730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CD0AB3-2D97-8C2C-4D6D-2B5FA39EC1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9EB78F9-0B51-6C5B-9714-871C9CF2CDE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6BA0136-CD66-9385-66FB-14286CC373B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0935E7A-E494-074A-94EB-E4F12966030C}"/>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40399026-96FC-2B2F-893C-AED358E01BD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8E526A5-5E2C-ACBE-0733-445B670D2ACF}"/>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142791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ABE5DB-928B-2B5F-DC13-9CDE01B435C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F068A44-8806-318A-0A7F-52B70D6AD1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45C2273-1ACE-0728-A140-4D371CD8395D}"/>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967AEE0-4766-6BD8-5F86-65A5445E07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9B0DF0A-8E73-AC32-7A7A-D7F0D8718EC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C031F48-41C6-2C32-0C3E-FBA716204D99}"/>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8" name="フッター プレースホルダー 7">
            <a:extLst>
              <a:ext uri="{FF2B5EF4-FFF2-40B4-BE49-F238E27FC236}">
                <a16:creationId xmlns:a16="http://schemas.microsoft.com/office/drawing/2014/main" id="{98915E90-29EF-49D7-BEB5-15090F3C244B}"/>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0BAD120-29D6-44B4-48C6-B5D2E7291632}"/>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3523637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101C2F-C0CF-A2DF-1F36-234E0CDEDC4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8BAA626-6442-42F8-9113-EDBAD029EDE7}"/>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4" name="フッター プレースホルダー 3">
            <a:extLst>
              <a:ext uri="{FF2B5EF4-FFF2-40B4-BE49-F238E27FC236}">
                <a16:creationId xmlns:a16="http://schemas.microsoft.com/office/drawing/2014/main" id="{57AE2E4A-8189-4BDD-F252-133522818E9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09FAA03-BA3B-150D-553D-1061990F28B4}"/>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1012661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4986B16-8C65-AB9D-AC4C-DC826E23C2B5}"/>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3" name="フッター プレースホルダー 2">
            <a:extLst>
              <a:ext uri="{FF2B5EF4-FFF2-40B4-BE49-F238E27FC236}">
                <a16:creationId xmlns:a16="http://schemas.microsoft.com/office/drawing/2014/main" id="{1DC46002-33AD-9AC0-0024-FA681B424E2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C4BC191-FB40-1DC9-70ED-2FC4EC863E6A}"/>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4123320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DF0B69-A0B7-9FCB-48BA-21AA1F18DD4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75976BA-A26B-3ADA-DD8D-A96080758B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6F108B8-3CC4-3EE1-CE52-35AB6C07DA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07246BE-5E95-8C41-44DE-223F5B02ECD3}"/>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F53B346F-912A-74F7-755B-73807C1B4CC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EFEFDB7-1A0B-AF76-2EE8-D176FC27011C}"/>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4277754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72B7DF-5DC1-A610-862D-137242BBAC6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3B234219-8F8C-40CF-E8E9-5BEE842F7C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1C4E0A4-9258-6C9D-B024-A915F51362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9CB2D9F-4CFC-16D9-EB7D-45351DC67DF7}"/>
              </a:ext>
            </a:extLst>
          </p:cNvPr>
          <p:cNvSpPr>
            <a:spLocks noGrp="1"/>
          </p:cNvSpPr>
          <p:nvPr>
            <p:ph type="dt" sz="half" idx="10"/>
          </p:nvPr>
        </p:nvSpPr>
        <p:spPr/>
        <p:txBody>
          <a:bodyPr/>
          <a:lstStyle/>
          <a:p>
            <a:fld id="{E2D5FAD9-1EB2-4784-B7FD-9BB79CFD0DFE}" type="datetimeFigureOut">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D3446F72-F57A-A595-8474-C701E662A8D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214E74C-13D4-0490-361E-56AF7B3D8DFF}"/>
              </a:ext>
            </a:extLst>
          </p:cNvPr>
          <p:cNvSpPr>
            <a:spLocks noGrp="1"/>
          </p:cNvSpPr>
          <p:nvPr>
            <p:ph type="sldNum" sz="quarter" idx="12"/>
          </p:nvPr>
        </p:nvSpPr>
        <p:spPr/>
        <p:txBody>
          <a:body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628904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E9520D-E69D-ACD2-CB01-496FDE70DD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11196DF-BEB6-D5A3-0332-0E5DE2722F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9685485-4DF8-2D01-8449-B06E2D025A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D5FAD9-1EB2-4784-B7FD-9BB79CFD0DFE}"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7E1646AD-01B5-14A3-7E6D-5B21826778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9A4C5F0-A9B4-44DE-6665-B01F2C8376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3A718-E459-4FA8-8790-2DA0D39531B9}" type="slidenum">
              <a:rPr kumimoji="1" lang="ja-JP" altLang="en-US" smtClean="0"/>
              <a:t>‹#›</a:t>
            </a:fld>
            <a:endParaRPr kumimoji="1" lang="ja-JP" altLang="en-US"/>
          </a:p>
        </p:txBody>
      </p:sp>
    </p:spTree>
    <p:extLst>
      <p:ext uri="{BB962C8B-B14F-4D97-AF65-F5344CB8AC3E}">
        <p14:creationId xmlns:p14="http://schemas.microsoft.com/office/powerpoint/2010/main" val="560325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3505368-59E7-0A6E-009F-88AB58193D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ED04A20-FBC0-9AC7-0EA0-09F127B88E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5937715-22CA-D8AF-F7F6-BC3C0FB42B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A7E871E-0111-48B3-8D80-9004E9B63AB3}" type="datetimeFigureOut">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D68F27C4-D47A-B99E-ADEB-F7EFB52E05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96B6540-8732-55AE-39E7-462AACC666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E627EBC-3047-4175-8780-AF34BDFD6523}" type="slidenum">
              <a:rPr kumimoji="1" lang="ja-JP" altLang="en-US" smtClean="0"/>
              <a:t>‹#›</a:t>
            </a:fld>
            <a:endParaRPr kumimoji="1" lang="ja-JP" altLang="en-US"/>
          </a:p>
        </p:txBody>
      </p:sp>
    </p:spTree>
    <p:extLst>
      <p:ext uri="{BB962C8B-B14F-4D97-AF65-F5344CB8AC3E}">
        <p14:creationId xmlns:p14="http://schemas.microsoft.com/office/powerpoint/2010/main" val="26227692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B256A3-58DF-51E2-C2ED-885A690B35EB}"/>
              </a:ext>
            </a:extLst>
          </p:cNvPr>
          <p:cNvSpPr>
            <a:spLocks noGrp="1"/>
          </p:cNvSpPr>
          <p:nvPr>
            <p:ph type="ctrTitle"/>
          </p:nvPr>
        </p:nvSpPr>
        <p:spPr>
          <a:xfrm>
            <a:off x="1524000" y="660247"/>
            <a:ext cx="9144000" cy="2387600"/>
          </a:xfrm>
        </p:spPr>
        <p:txBody>
          <a:bodyPr/>
          <a:lstStyle/>
          <a:p>
            <a:r>
              <a:rPr kumimoji="1" lang="ja-JP" altLang="en-US" dirty="0">
                <a:latin typeface="HGP明朝E" panose="02020900000000000000" pitchFamily="18" charset="-128"/>
                <a:ea typeface="HGP明朝E" panose="02020900000000000000" pitchFamily="18" charset="-128"/>
              </a:rPr>
              <a:t>イランの先に見えるもの</a:t>
            </a:r>
          </a:p>
        </p:txBody>
      </p:sp>
      <p:sp>
        <p:nvSpPr>
          <p:cNvPr id="3" name="字幕 2">
            <a:extLst>
              <a:ext uri="{FF2B5EF4-FFF2-40B4-BE49-F238E27FC236}">
                <a16:creationId xmlns:a16="http://schemas.microsoft.com/office/drawing/2014/main" id="{4EDB2B3D-488D-1F4D-8D37-9FED5CD9B5D5}"/>
              </a:ext>
            </a:extLst>
          </p:cNvPr>
          <p:cNvSpPr>
            <a:spLocks noGrp="1"/>
          </p:cNvSpPr>
          <p:nvPr>
            <p:ph type="subTitle" idx="1"/>
          </p:nvPr>
        </p:nvSpPr>
        <p:spPr/>
        <p:txBody>
          <a:bodyPr/>
          <a:lstStyle/>
          <a:p>
            <a:r>
              <a:rPr kumimoji="1" lang="ja-JP" altLang="en-US" dirty="0">
                <a:latin typeface="HGP明朝E" panose="02020900000000000000" pitchFamily="18" charset="-128"/>
                <a:ea typeface="HGP明朝E" panose="02020900000000000000" pitchFamily="18" charset="-128"/>
              </a:rPr>
              <a:t>情報パック４、</a:t>
            </a:r>
            <a:r>
              <a:rPr kumimoji="1" lang="en-US" altLang="ja-JP" dirty="0">
                <a:latin typeface="HGP明朝E" panose="02020900000000000000" pitchFamily="18" charset="-128"/>
                <a:ea typeface="HGP明朝E" panose="02020900000000000000" pitchFamily="18" charset="-128"/>
              </a:rPr>
              <a:t>5</a:t>
            </a:r>
            <a:r>
              <a:rPr kumimoji="1" lang="ja-JP" altLang="en-US" dirty="0">
                <a:latin typeface="HGP明朝E" panose="02020900000000000000" pitchFamily="18" charset="-128"/>
                <a:ea typeface="HGP明朝E" panose="02020900000000000000" pitchFamily="18" charset="-128"/>
              </a:rPr>
              <a:t>月合併号</a:t>
            </a:r>
          </a:p>
        </p:txBody>
      </p:sp>
    </p:spTree>
    <p:extLst>
      <p:ext uri="{BB962C8B-B14F-4D97-AF65-F5344CB8AC3E}">
        <p14:creationId xmlns:p14="http://schemas.microsoft.com/office/powerpoint/2010/main" val="3006293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66CD453-AC03-9F9F-9AF9-8FC7A085BDF1}"/>
              </a:ext>
            </a:extLst>
          </p:cNvPr>
          <p:cNvSpPr>
            <a:spLocks noGrp="1"/>
          </p:cNvSpPr>
          <p:nvPr>
            <p:ph idx="1"/>
          </p:nvPr>
        </p:nvSpPr>
        <p:spPr>
          <a:xfrm>
            <a:off x="838200" y="762000"/>
            <a:ext cx="10515600" cy="5414963"/>
          </a:xfrm>
        </p:spPr>
        <p:txBody>
          <a:bodyPr>
            <a:normAutofit/>
          </a:bodyPr>
          <a:lstStyle/>
          <a:p>
            <a:r>
              <a:rPr lang="ja-JP" altLang="ja-JP" sz="3200" dirty="0">
                <a:latin typeface="HGP明朝E" panose="02020900000000000000" pitchFamily="18" charset="-128"/>
                <a:ea typeface="HGP明朝E" panose="02020900000000000000" pitchFamily="18" charset="-128"/>
              </a:rPr>
              <a:t>イランが世界で展開すべき聖戦の最重要目標、つまり宗教国家イランの国是は、シオニストという悪魔の政権である</a:t>
            </a:r>
            <a:r>
              <a:rPr lang="ja-JP" altLang="ja-JP" sz="3200" dirty="0">
                <a:solidFill>
                  <a:srgbClr val="FF0000"/>
                </a:solidFill>
                <a:latin typeface="HGP明朝E" panose="02020900000000000000" pitchFamily="18" charset="-128"/>
                <a:ea typeface="HGP明朝E" panose="02020900000000000000" pitchFamily="18" charset="-128"/>
              </a:rPr>
              <a:t>イスラエル国家の殲滅</a:t>
            </a:r>
            <a:r>
              <a:rPr lang="ja-JP" altLang="ja-JP" sz="3200" dirty="0">
                <a:latin typeface="HGP明朝E" panose="02020900000000000000" pitchFamily="18" charset="-128"/>
                <a:ea typeface="HGP明朝E" panose="02020900000000000000" pitchFamily="18" charset="-128"/>
              </a:rPr>
              <a:t>である。</a:t>
            </a:r>
            <a:endParaRPr lang="en-US" altLang="ja-JP" sz="3200" dirty="0">
              <a:latin typeface="HGP明朝E" panose="02020900000000000000" pitchFamily="18" charset="-128"/>
              <a:ea typeface="HGP明朝E" panose="02020900000000000000" pitchFamily="18" charset="-128"/>
            </a:endParaRPr>
          </a:p>
          <a:p>
            <a:endParaRPr lang="ja-JP" altLang="ja-JP" sz="3200" dirty="0">
              <a:latin typeface="HGP明朝E" panose="02020900000000000000" pitchFamily="18" charset="-128"/>
              <a:ea typeface="HGP明朝E" panose="02020900000000000000" pitchFamily="18" charset="-128"/>
            </a:endParaRPr>
          </a:p>
          <a:p>
            <a:r>
              <a:rPr lang="ja-JP" altLang="ja-JP" sz="3200" dirty="0">
                <a:latin typeface="HGP明朝E" panose="02020900000000000000" pitchFamily="18" charset="-128"/>
                <a:ea typeface="HGP明朝E" panose="02020900000000000000" pitchFamily="18" charset="-128"/>
              </a:rPr>
              <a:t>イランが軍事的、財政的に支援しているイスラム過激派のハマス、ヒズボラ、フーシ派などはこの国是の実行部隊</a:t>
            </a:r>
            <a:r>
              <a:rPr lang="ja-JP" altLang="en-US" sz="3200" dirty="0">
                <a:latin typeface="HGP明朝E" panose="02020900000000000000" pitchFamily="18" charset="-128"/>
                <a:ea typeface="HGP明朝E" panose="02020900000000000000" pitchFamily="18" charset="-128"/>
              </a:rPr>
              <a:t>。</a:t>
            </a:r>
            <a:endParaRPr lang="en-US" altLang="ja-JP" sz="3200" dirty="0">
              <a:latin typeface="HGP明朝E" panose="02020900000000000000" pitchFamily="18" charset="-128"/>
              <a:ea typeface="HGP明朝E" panose="02020900000000000000" pitchFamily="18" charset="-128"/>
            </a:endParaRPr>
          </a:p>
          <a:p>
            <a:endParaRPr lang="ja-JP" altLang="ja-JP" sz="3200" dirty="0">
              <a:latin typeface="HGP明朝E" panose="02020900000000000000" pitchFamily="18" charset="-128"/>
              <a:ea typeface="HGP明朝E" panose="02020900000000000000" pitchFamily="18" charset="-128"/>
            </a:endParaRPr>
          </a:p>
          <a:p>
            <a:r>
              <a:rPr lang="ja-JP" altLang="ja-JP" sz="3200" dirty="0">
                <a:latin typeface="HGP明朝E" panose="02020900000000000000" pitchFamily="18" charset="-128"/>
                <a:ea typeface="HGP明朝E" panose="02020900000000000000" pitchFamily="18" charset="-128"/>
              </a:rPr>
              <a:t>これらを「抵抗の枢軸」と呼ぶのは間違いで「攻撃（聖戦）の枢軸」と呼ぶべき</a:t>
            </a:r>
            <a:r>
              <a:rPr lang="ja-JP" altLang="en-US" sz="3200" dirty="0">
                <a:latin typeface="HGP明朝E" panose="02020900000000000000" pitchFamily="18" charset="-128"/>
                <a:ea typeface="HGP明朝E" panose="02020900000000000000" pitchFamily="18" charset="-128"/>
              </a:rPr>
              <a:t>。</a:t>
            </a:r>
            <a:endParaRPr lang="ja-JP" altLang="ja-JP" sz="3200" dirty="0">
              <a:latin typeface="HGP明朝E" panose="02020900000000000000" pitchFamily="18" charset="-128"/>
              <a:ea typeface="HGP明朝E" panose="02020900000000000000" pitchFamily="18" charset="-128"/>
            </a:endParaRPr>
          </a:p>
          <a:p>
            <a:endParaRPr kumimoji="1" lang="en-US" altLang="ja-JP" sz="3200" dirty="0">
              <a:latin typeface="HGP明朝E" panose="02020900000000000000" pitchFamily="18" charset="-128"/>
              <a:ea typeface="HGP明朝E" panose="02020900000000000000" pitchFamily="18" charset="-128"/>
            </a:endParaRP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925935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D67ED3-21BE-84E3-DD22-73F2286251F3}"/>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ホルムズ海峡でのイランの動き</a:t>
            </a:r>
          </a:p>
        </p:txBody>
      </p:sp>
      <p:sp>
        <p:nvSpPr>
          <p:cNvPr id="3" name="コンテンツ プレースホルダー 2">
            <a:extLst>
              <a:ext uri="{FF2B5EF4-FFF2-40B4-BE49-F238E27FC236}">
                <a16:creationId xmlns:a16="http://schemas.microsoft.com/office/drawing/2014/main" id="{40BA0EFB-FFCA-3A21-FBDF-C30BF8150EE3}"/>
              </a:ext>
            </a:extLst>
          </p:cNvPr>
          <p:cNvSpPr>
            <a:spLocks noGrp="1"/>
          </p:cNvSpPr>
          <p:nvPr>
            <p:ph idx="1"/>
          </p:nvPr>
        </p:nvSpPr>
        <p:spPr/>
        <p:txBody>
          <a:bodyPr>
            <a:normAutofit/>
          </a:bodyPr>
          <a:lstStyle/>
          <a:p>
            <a:r>
              <a:rPr lang="ja-JP" altLang="ja-JP" sz="3200" dirty="0">
                <a:latin typeface="HGP明朝E" panose="02020900000000000000" pitchFamily="18" charset="-128"/>
                <a:ea typeface="HGP明朝E" panose="02020900000000000000" pitchFamily="18" charset="-128"/>
              </a:rPr>
              <a:t>米</a:t>
            </a:r>
            <a:r>
              <a:rPr lang="en-US" altLang="ja-JP" sz="3200" dirty="0">
                <a:latin typeface="HGP明朝E" panose="02020900000000000000" pitchFamily="18" charset="-128"/>
                <a:ea typeface="HGP明朝E" panose="02020900000000000000" pitchFamily="18" charset="-128"/>
              </a:rPr>
              <a:t>CNN</a:t>
            </a:r>
            <a:r>
              <a:rPr lang="ja-JP" altLang="ja-JP" sz="3200" dirty="0">
                <a:latin typeface="HGP明朝E" panose="02020900000000000000" pitchFamily="18" charset="-128"/>
                <a:ea typeface="HGP明朝E" panose="02020900000000000000" pitchFamily="18" charset="-128"/>
              </a:rPr>
              <a:t>テレビ　</a:t>
            </a:r>
            <a:r>
              <a:rPr lang="ja-JP" altLang="en-US" sz="3200" dirty="0">
                <a:latin typeface="HGP明朝E" panose="02020900000000000000" pitchFamily="18" charset="-128"/>
                <a:ea typeface="HGP明朝E" panose="02020900000000000000" pitchFamily="18" charset="-128"/>
              </a:rPr>
              <a:t>３月</a:t>
            </a:r>
            <a:r>
              <a:rPr lang="en-US" altLang="ja-JP" sz="3200" dirty="0">
                <a:latin typeface="HGP明朝E" panose="02020900000000000000" pitchFamily="18" charset="-128"/>
                <a:ea typeface="HGP明朝E" panose="02020900000000000000" pitchFamily="18" charset="-128"/>
              </a:rPr>
              <a:t>10</a:t>
            </a:r>
            <a:r>
              <a:rPr lang="ja-JP" altLang="ja-JP" sz="3200" dirty="0">
                <a:latin typeface="HGP明朝E" panose="02020900000000000000" pitchFamily="18" charset="-128"/>
                <a:ea typeface="HGP明朝E" panose="02020900000000000000" pitchFamily="18" charset="-128"/>
              </a:rPr>
              <a:t>日</a:t>
            </a:r>
          </a:p>
          <a:p>
            <a:r>
              <a:rPr lang="ja-JP" altLang="ja-JP" sz="3200" dirty="0">
                <a:latin typeface="HGP明朝E" panose="02020900000000000000" pitchFamily="18" charset="-128"/>
                <a:ea typeface="HGP明朝E" panose="02020900000000000000" pitchFamily="18" charset="-128"/>
              </a:rPr>
              <a:t>米情報機関の報告内容を知る関係者の話として、イランがエネルギー資源など海上輸送の要衝であるホルムズ海峡で機雷敷設を開始したと報じた</a:t>
            </a:r>
            <a:endParaRPr lang="en-US" altLang="ja-JP" sz="3200" dirty="0">
              <a:latin typeface="HGP明朝E" panose="02020900000000000000" pitchFamily="18" charset="-128"/>
              <a:ea typeface="HGP明朝E" panose="02020900000000000000" pitchFamily="18" charset="-128"/>
            </a:endParaRPr>
          </a:p>
          <a:p>
            <a:endParaRPr lang="ja-JP" altLang="ja-JP" sz="3200" dirty="0">
              <a:latin typeface="HGP明朝E" panose="02020900000000000000" pitchFamily="18" charset="-128"/>
              <a:ea typeface="HGP明朝E" panose="02020900000000000000" pitchFamily="18" charset="-128"/>
            </a:endParaRPr>
          </a:p>
          <a:p>
            <a:r>
              <a:rPr lang="ja-JP" altLang="ja-JP" sz="3200" dirty="0">
                <a:latin typeface="HGP明朝E" panose="02020900000000000000" pitchFamily="18" charset="-128"/>
                <a:ea typeface="HGP明朝E" panose="02020900000000000000" pitchFamily="18" charset="-128"/>
              </a:rPr>
              <a:t>最高指導者に選出された</a:t>
            </a:r>
            <a:r>
              <a:rPr lang="ja-JP" altLang="ja-JP" sz="3200" dirty="0">
                <a:highlight>
                  <a:srgbClr val="FFFF00"/>
                </a:highlight>
                <a:latin typeface="HGP明朝E" panose="02020900000000000000" pitchFamily="18" charset="-128"/>
                <a:ea typeface="HGP明朝E" panose="02020900000000000000" pitchFamily="18" charset="-128"/>
              </a:rPr>
              <a:t>モジタバ師</a:t>
            </a:r>
            <a:r>
              <a:rPr lang="ja-JP" altLang="ja-JP" sz="3200" dirty="0">
                <a:latin typeface="HGP明朝E" panose="02020900000000000000" pitchFamily="18" charset="-128"/>
                <a:ea typeface="HGP明朝E" panose="02020900000000000000" pitchFamily="18" charset="-128"/>
              </a:rPr>
              <a:t>　</a:t>
            </a:r>
            <a:r>
              <a:rPr lang="en-US" altLang="ja-JP" sz="3200" dirty="0">
                <a:latin typeface="HGP明朝E" panose="02020900000000000000" pitchFamily="18" charset="-128"/>
                <a:ea typeface="HGP明朝E" panose="02020900000000000000" pitchFamily="18" charset="-128"/>
              </a:rPr>
              <a:t>12</a:t>
            </a:r>
            <a:r>
              <a:rPr lang="ja-JP" altLang="ja-JP" sz="3200" dirty="0">
                <a:latin typeface="HGP明朝E" panose="02020900000000000000" pitchFamily="18" charset="-128"/>
                <a:ea typeface="HGP明朝E" panose="02020900000000000000" pitchFamily="18" charset="-128"/>
              </a:rPr>
              <a:t>日</a:t>
            </a:r>
          </a:p>
          <a:p>
            <a:r>
              <a:rPr lang="ja-JP" altLang="ja-JP" sz="3200" dirty="0">
                <a:latin typeface="HGP明朝E" panose="02020900000000000000" pitchFamily="18" charset="-128"/>
                <a:ea typeface="HGP明朝E" panose="02020900000000000000" pitchFamily="18" charset="-128"/>
              </a:rPr>
              <a:t>就任後初の声明で「</a:t>
            </a:r>
            <a:r>
              <a:rPr lang="ja-JP" altLang="ja-JP" sz="3200" dirty="0">
                <a:highlight>
                  <a:srgbClr val="FFFF00"/>
                </a:highlight>
                <a:latin typeface="HGP明朝E" panose="02020900000000000000" pitchFamily="18" charset="-128"/>
                <a:ea typeface="HGP明朝E" panose="02020900000000000000" pitchFamily="18" charset="-128"/>
              </a:rPr>
              <a:t>ホルムズ海峡封鎖</a:t>
            </a:r>
            <a:r>
              <a:rPr lang="ja-JP" altLang="ja-JP" sz="3200" dirty="0">
                <a:latin typeface="HGP明朝E" panose="02020900000000000000" pitchFamily="18" charset="-128"/>
                <a:ea typeface="HGP明朝E" panose="02020900000000000000" pitchFamily="18" charset="-128"/>
              </a:rPr>
              <a:t>は敵に圧力をかけ手段として続けるべきだ」と強調</a:t>
            </a: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620904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EB1111-CC8D-48DB-CBC0-15BE64C9DD2B}"/>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ホルムズ海峡での米国の動き</a:t>
            </a:r>
          </a:p>
        </p:txBody>
      </p:sp>
      <p:sp>
        <p:nvSpPr>
          <p:cNvPr id="3" name="コンテンツ プレースホルダー 2">
            <a:extLst>
              <a:ext uri="{FF2B5EF4-FFF2-40B4-BE49-F238E27FC236}">
                <a16:creationId xmlns:a16="http://schemas.microsoft.com/office/drawing/2014/main" id="{67481885-A1B6-CD90-7C8E-9F0547838EB7}"/>
              </a:ext>
            </a:extLst>
          </p:cNvPr>
          <p:cNvSpPr>
            <a:spLocks noGrp="1"/>
          </p:cNvSpPr>
          <p:nvPr>
            <p:ph idx="1"/>
          </p:nvPr>
        </p:nvSpPr>
        <p:spPr/>
        <p:txBody>
          <a:bodyPr>
            <a:normAutofit/>
          </a:bodyPr>
          <a:lstStyle/>
          <a:p>
            <a:r>
              <a:rPr kumimoji="1" lang="ja-JP" altLang="en-US" dirty="0">
                <a:latin typeface="HGP明朝E" panose="02020900000000000000" pitchFamily="18" charset="-128"/>
                <a:ea typeface="HGP明朝E" panose="02020900000000000000" pitchFamily="18" charset="-128"/>
              </a:rPr>
              <a:t>４月１１日　停戦交渉　２０時間協議　合意できず</a:t>
            </a:r>
            <a:endParaRPr kumimoji="1" lang="en-US" altLang="ja-JP" dirty="0">
              <a:latin typeface="HGP明朝E" panose="02020900000000000000" pitchFamily="18" charset="-128"/>
              <a:ea typeface="HGP明朝E" panose="02020900000000000000" pitchFamily="18" charset="-128"/>
            </a:endParaRPr>
          </a:p>
          <a:p>
            <a:pPr lvl="1"/>
            <a:r>
              <a:rPr lang="ja-JP" altLang="en-US" dirty="0">
                <a:latin typeface="HGP明朝E" panose="02020900000000000000" pitchFamily="18" charset="-128"/>
                <a:ea typeface="HGP明朝E" panose="02020900000000000000" pitchFamily="18" charset="-128"/>
              </a:rPr>
              <a:t>バンス副大統領は帰国</a:t>
            </a:r>
            <a:endParaRPr lang="en-US" altLang="ja-JP" dirty="0">
              <a:latin typeface="HGP明朝E" panose="02020900000000000000" pitchFamily="18" charset="-128"/>
              <a:ea typeface="HGP明朝E" panose="02020900000000000000" pitchFamily="18" charset="-128"/>
            </a:endParaRPr>
          </a:p>
          <a:p>
            <a:pPr lvl="1"/>
            <a:r>
              <a:rPr kumimoji="1" lang="ja-JP" altLang="en-US" dirty="0">
                <a:latin typeface="HGP明朝E" panose="02020900000000000000" pitchFamily="18" charset="-128"/>
                <a:ea typeface="HGP明朝E" panose="02020900000000000000" pitchFamily="18" charset="-128"/>
              </a:rPr>
              <a:t>同時に</a:t>
            </a:r>
            <a:r>
              <a:rPr kumimoji="1" lang="ja-JP" altLang="en-US" dirty="0">
                <a:highlight>
                  <a:srgbClr val="FFFF00"/>
                </a:highlight>
                <a:latin typeface="HGP明朝E" panose="02020900000000000000" pitchFamily="18" charset="-128"/>
                <a:ea typeface="HGP明朝E" panose="02020900000000000000" pitchFamily="18" charset="-128"/>
              </a:rPr>
              <a:t>米国駆逐艦２隻　ホルムズ海峡を通過</a:t>
            </a:r>
            <a:endParaRPr kumimoji="1" lang="en-US" altLang="ja-JP" dirty="0">
              <a:highlight>
                <a:srgbClr val="FFFF00"/>
              </a:highlight>
              <a:latin typeface="HGP明朝E" panose="02020900000000000000" pitchFamily="18" charset="-128"/>
              <a:ea typeface="HGP明朝E" panose="02020900000000000000" pitchFamily="18" charset="-128"/>
            </a:endParaRPr>
          </a:p>
          <a:p>
            <a:endParaRPr lang="en-US" altLang="ja-JP" dirty="0">
              <a:latin typeface="HGP明朝E" panose="02020900000000000000" pitchFamily="18" charset="-128"/>
              <a:ea typeface="HGP明朝E" panose="02020900000000000000" pitchFamily="18" charset="-128"/>
            </a:endParaRPr>
          </a:p>
          <a:p>
            <a:r>
              <a:rPr kumimoji="1" lang="ja-JP" altLang="en-US" dirty="0">
                <a:latin typeface="HGP明朝E" panose="02020900000000000000" pitchFamily="18" charset="-128"/>
                <a:ea typeface="HGP明朝E" panose="02020900000000000000" pitchFamily="18" charset="-128"/>
              </a:rPr>
              <a:t>４月１２日　トランプ氏　ホルムズ海峡の封鎖を表明</a:t>
            </a:r>
            <a:r>
              <a:rPr kumimoji="1" lang="ja-JP" altLang="en-US" dirty="0">
                <a:highlight>
                  <a:srgbClr val="FFFF00"/>
                </a:highlight>
                <a:latin typeface="HGP明朝E" panose="02020900000000000000" pitchFamily="18" charset="-128"/>
                <a:ea typeface="HGP明朝E" panose="02020900000000000000" pitchFamily="18" charset="-128"/>
              </a:rPr>
              <a:t>（逆封鎖）</a:t>
            </a:r>
            <a:endParaRPr kumimoji="1" lang="en-US" altLang="ja-JP" dirty="0">
              <a:highlight>
                <a:srgbClr val="FFFF00"/>
              </a:highlight>
              <a:latin typeface="HGP明朝E" panose="02020900000000000000" pitchFamily="18" charset="-128"/>
              <a:ea typeface="HGP明朝E" panose="02020900000000000000" pitchFamily="18" charset="-128"/>
            </a:endParaRPr>
          </a:p>
          <a:p>
            <a:pPr lvl="1"/>
            <a:r>
              <a:rPr lang="ja-JP" altLang="en-US" dirty="0">
                <a:latin typeface="HGP明朝E" panose="02020900000000000000" pitchFamily="18" charset="-128"/>
                <a:ea typeface="HGP明朝E" panose="02020900000000000000" pitchFamily="18" charset="-128"/>
              </a:rPr>
              <a:t>米中央軍　１３日から封鎖措置を実施すると発表</a:t>
            </a:r>
            <a:endParaRPr lang="en-US" altLang="ja-JP" dirty="0">
              <a:latin typeface="HGP明朝E" panose="02020900000000000000" pitchFamily="18" charset="-128"/>
              <a:ea typeface="HGP明朝E" panose="02020900000000000000" pitchFamily="18" charset="-128"/>
            </a:endParaRPr>
          </a:p>
          <a:p>
            <a:r>
              <a:rPr kumimoji="1" lang="ja-JP" altLang="en-US" dirty="0">
                <a:latin typeface="HGP明朝E" panose="02020900000000000000" pitchFamily="18" charset="-128"/>
                <a:ea typeface="HGP明朝E" panose="02020900000000000000" pitchFamily="18" charset="-128"/>
              </a:rPr>
              <a:t>ボルトン元国家安全保障問題担当大統領補佐官</a:t>
            </a:r>
            <a:endParaRPr kumimoji="1" lang="en-US" altLang="ja-JP" dirty="0">
              <a:latin typeface="HGP明朝E" panose="02020900000000000000" pitchFamily="18" charset="-128"/>
              <a:ea typeface="HGP明朝E" panose="02020900000000000000" pitchFamily="18" charset="-128"/>
            </a:endParaRPr>
          </a:p>
          <a:p>
            <a:pPr lvl="1"/>
            <a:r>
              <a:rPr lang="ja-JP" altLang="en-US" dirty="0">
                <a:latin typeface="HGP明朝E" panose="02020900000000000000" pitchFamily="18" charset="-128"/>
                <a:ea typeface="HGP明朝E" panose="02020900000000000000" pitchFamily="18" charset="-128"/>
              </a:rPr>
              <a:t>「封鎖は理にかなっている」と支持</a:t>
            </a:r>
            <a:endParaRPr lang="en-US" altLang="ja-JP" dirty="0">
              <a:latin typeface="HGP明朝E" panose="02020900000000000000" pitchFamily="18" charset="-128"/>
              <a:ea typeface="HGP明朝E" panose="02020900000000000000" pitchFamily="18" charset="-128"/>
            </a:endParaRPr>
          </a:p>
          <a:p>
            <a:r>
              <a:rPr lang="ja-JP" altLang="en-US" dirty="0">
                <a:latin typeface="HGP明朝E" panose="02020900000000000000" pitchFamily="18" charset="-128"/>
                <a:ea typeface="HGP明朝E" panose="02020900000000000000" pitchFamily="18" charset="-128"/>
              </a:rPr>
              <a:t>ポンペオ元国務長官も賛同　</a:t>
            </a:r>
            <a:endParaRPr kumimoji="1" lang="ja-JP" altLang="en-US"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70736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64CE36-A25A-8A94-0D1A-7FE33BCD9674}"/>
              </a:ext>
            </a:extLst>
          </p:cNvPr>
          <p:cNvSpPr>
            <a:spLocks noGrp="1"/>
          </p:cNvSpPr>
          <p:nvPr>
            <p:ph type="title"/>
          </p:nvPr>
        </p:nvSpPr>
        <p:spPr/>
        <p:txBody>
          <a:bodyPr>
            <a:normAutofit/>
          </a:bodyPr>
          <a:lstStyle/>
          <a:p>
            <a:r>
              <a:rPr kumimoji="1" lang="ja-JP" altLang="en-US" sz="3600" dirty="0">
                <a:highlight>
                  <a:srgbClr val="FFFF00"/>
                </a:highlight>
                <a:latin typeface="HGP明朝E" panose="02020900000000000000" pitchFamily="18" charset="-128"/>
                <a:ea typeface="HGP明朝E" panose="02020900000000000000" pitchFamily="18" charset="-128"/>
              </a:rPr>
              <a:t>米中央軍</a:t>
            </a:r>
            <a:br>
              <a:rPr kumimoji="1" lang="en-US" altLang="ja-JP" sz="3600" dirty="0">
                <a:highlight>
                  <a:srgbClr val="FFFF00"/>
                </a:highlight>
                <a:latin typeface="HGP明朝E" panose="02020900000000000000" pitchFamily="18" charset="-128"/>
                <a:ea typeface="HGP明朝E" panose="02020900000000000000" pitchFamily="18" charset="-128"/>
              </a:rPr>
            </a:br>
            <a:r>
              <a:rPr kumimoji="1" lang="ja-JP" altLang="en-US" sz="3600" dirty="0">
                <a:highlight>
                  <a:srgbClr val="FFFF00"/>
                </a:highlight>
                <a:latin typeface="HGP明朝E" panose="02020900000000000000" pitchFamily="18" charset="-128"/>
                <a:ea typeface="HGP明朝E" panose="02020900000000000000" pitchFamily="18" charset="-128"/>
              </a:rPr>
              <a:t>ホルムズ海峡</a:t>
            </a:r>
            <a:r>
              <a:rPr lang="ja-JP" altLang="en-US" sz="3600" dirty="0">
                <a:highlight>
                  <a:srgbClr val="FFFF00"/>
                </a:highlight>
                <a:latin typeface="HGP明朝E" panose="02020900000000000000" pitchFamily="18" charset="-128"/>
                <a:ea typeface="HGP明朝E" panose="02020900000000000000" pitchFamily="18" charset="-128"/>
              </a:rPr>
              <a:t>でイランに向かう艦船を拿捕</a:t>
            </a:r>
            <a:endParaRPr kumimoji="1" lang="ja-JP" altLang="en-US" sz="3600" dirty="0">
              <a:highlight>
                <a:srgbClr val="FFFF00"/>
              </a:highlight>
              <a:latin typeface="HGP明朝E" panose="02020900000000000000" pitchFamily="18" charset="-128"/>
              <a:ea typeface="HGP明朝E" panose="02020900000000000000" pitchFamily="18" charset="-128"/>
            </a:endParaRPr>
          </a:p>
        </p:txBody>
      </p:sp>
      <p:sp>
        <p:nvSpPr>
          <p:cNvPr id="3" name="コンテンツ プレースホルダー 2">
            <a:extLst>
              <a:ext uri="{FF2B5EF4-FFF2-40B4-BE49-F238E27FC236}">
                <a16:creationId xmlns:a16="http://schemas.microsoft.com/office/drawing/2014/main" id="{E2A39C39-E708-885C-5C59-04488F92139C}"/>
              </a:ext>
            </a:extLst>
          </p:cNvPr>
          <p:cNvSpPr>
            <a:spLocks noGrp="1"/>
          </p:cNvSpPr>
          <p:nvPr>
            <p:ph idx="1"/>
          </p:nvPr>
        </p:nvSpPr>
        <p:spPr/>
        <p:txBody>
          <a:bodyPr>
            <a:normAutofit/>
          </a:bodyPr>
          <a:lstStyle/>
          <a:p>
            <a:pPr>
              <a:lnSpc>
                <a:spcPct val="100000"/>
              </a:lnSpc>
            </a:pPr>
            <a:r>
              <a:rPr kumimoji="1" lang="ja-JP" altLang="en-US" sz="3200" dirty="0">
                <a:latin typeface="HGP明朝E" panose="02020900000000000000" pitchFamily="18" charset="-128"/>
                <a:ea typeface="HGP明朝E" panose="02020900000000000000" pitchFamily="18" charset="-128"/>
              </a:rPr>
              <a:t> 米軍は４月</a:t>
            </a:r>
            <a:r>
              <a:rPr kumimoji="1" lang="en-US" altLang="ja-JP" sz="3200" dirty="0">
                <a:latin typeface="HGP明朝E" panose="02020900000000000000" pitchFamily="18" charset="-128"/>
                <a:ea typeface="HGP明朝E" panose="02020900000000000000" pitchFamily="18" charset="-128"/>
              </a:rPr>
              <a:t>19</a:t>
            </a:r>
            <a:r>
              <a:rPr kumimoji="1" lang="ja-JP" altLang="en-US" sz="3200" dirty="0">
                <a:latin typeface="HGP明朝E" panose="02020900000000000000" pitchFamily="18" charset="-128"/>
                <a:ea typeface="HGP明朝E" panose="02020900000000000000" pitchFamily="18" charset="-128"/>
              </a:rPr>
              <a:t>日、ホルムズ海峡付近の海上封鎖を突破しようとしたイラン船籍の貨物船（「</a:t>
            </a:r>
            <a:r>
              <a:rPr kumimoji="1" lang="ja-JP" altLang="en-US" sz="3200" dirty="0">
                <a:highlight>
                  <a:srgbClr val="FFFF00"/>
                </a:highlight>
                <a:latin typeface="HGP明朝E" panose="02020900000000000000" pitchFamily="18" charset="-128"/>
                <a:ea typeface="HGP明朝E" panose="02020900000000000000" pitchFamily="18" charset="-128"/>
              </a:rPr>
              <a:t>トゥスカ」</a:t>
            </a:r>
            <a:r>
              <a:rPr kumimoji="1" lang="ja-JP" altLang="en-US" sz="3200" dirty="0">
                <a:latin typeface="HGP明朝E" panose="02020900000000000000" pitchFamily="18" charset="-128"/>
                <a:ea typeface="HGP明朝E" panose="02020900000000000000" pitchFamily="18" charset="-128"/>
              </a:rPr>
              <a:t>）を拿捕</a:t>
            </a:r>
            <a:endParaRPr kumimoji="1" lang="en-US" altLang="ja-JP" sz="3200" dirty="0">
              <a:latin typeface="HGP明朝E" panose="02020900000000000000" pitchFamily="18" charset="-128"/>
              <a:ea typeface="HGP明朝E" panose="02020900000000000000" pitchFamily="18" charset="-128"/>
            </a:endParaRPr>
          </a:p>
          <a:p>
            <a:pPr>
              <a:lnSpc>
                <a:spcPct val="100000"/>
              </a:lnSpc>
            </a:pPr>
            <a:r>
              <a:rPr lang="ja-JP" altLang="en-US" sz="3200" dirty="0">
                <a:latin typeface="HGP明朝E" panose="02020900000000000000" pitchFamily="18" charset="-128"/>
                <a:ea typeface="HGP明朝E" panose="02020900000000000000" pitchFamily="18" charset="-128"/>
              </a:rPr>
              <a:t>経路：</a:t>
            </a:r>
            <a:r>
              <a:rPr lang="ja-JP" altLang="en-US" sz="3200" dirty="0">
                <a:solidFill>
                  <a:srgbClr val="FF0000"/>
                </a:solidFill>
                <a:latin typeface="HGP明朝E" panose="02020900000000000000" pitchFamily="18" charset="-128"/>
                <a:ea typeface="HGP明朝E" panose="02020900000000000000" pitchFamily="18" charset="-128"/>
              </a:rPr>
              <a:t>中国の港から出て、マレーシアのポートクランを通過した中国船</a:t>
            </a:r>
            <a:endParaRPr kumimoji="1" lang="en-US" altLang="ja-JP" sz="3200" dirty="0">
              <a:solidFill>
                <a:srgbClr val="FF0000"/>
              </a:solidFill>
              <a:latin typeface="HGP明朝E" panose="02020900000000000000" pitchFamily="18" charset="-128"/>
              <a:ea typeface="HGP明朝E" panose="02020900000000000000" pitchFamily="18" charset="-128"/>
            </a:endParaRPr>
          </a:p>
          <a:p>
            <a:pPr>
              <a:lnSpc>
                <a:spcPct val="100000"/>
              </a:lnSpc>
            </a:pPr>
            <a:r>
              <a:rPr lang="ja-JP" altLang="en-US" sz="3200" dirty="0">
                <a:latin typeface="HGP明朝E" panose="02020900000000000000" pitchFamily="18" charset="-128"/>
                <a:ea typeface="HGP明朝E" panose="02020900000000000000" pitchFamily="18" charset="-128"/>
              </a:rPr>
              <a:t>オマーン湾に展開中の米海軍のミサイル駆逐艦が「機関室に穴を開けることで、その船をその場で停止させた」と述べ、米海兵隊が同船を拿捕し、「船内に何があるかを確認中」</a:t>
            </a:r>
            <a:endParaRPr lang="en-US" altLang="ja-JP" sz="3200" dirty="0">
              <a:latin typeface="HGP明朝E" panose="02020900000000000000" pitchFamily="18" charset="-128"/>
              <a:ea typeface="HGP明朝E" panose="02020900000000000000" pitchFamily="18" charset="-128"/>
            </a:endParaRPr>
          </a:p>
          <a:p>
            <a:pPr>
              <a:lnSpc>
                <a:spcPct val="100000"/>
              </a:lnSpc>
            </a:pPr>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262512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EE24F138-2B84-39A8-9DCB-519CD3019FE5}"/>
              </a:ext>
            </a:extLst>
          </p:cNvPr>
          <p:cNvSpPr>
            <a:spLocks noGrp="1"/>
          </p:cNvSpPr>
          <p:nvPr>
            <p:ph idx="1"/>
          </p:nvPr>
        </p:nvSpPr>
        <p:spPr>
          <a:xfrm>
            <a:off x="838200" y="345557"/>
            <a:ext cx="10515600" cy="6193465"/>
          </a:xfrm>
        </p:spPr>
        <p:txBody>
          <a:bodyPr>
            <a:normAutofit fontScale="92500" lnSpcReduction="20000"/>
          </a:bodyPr>
          <a:lstStyle/>
          <a:p>
            <a:pPr marL="0" indent="0">
              <a:lnSpc>
                <a:spcPct val="120000"/>
              </a:lnSpc>
              <a:buNone/>
            </a:pPr>
            <a:r>
              <a:rPr lang="ja-JP" altLang="en-US" sz="3300" dirty="0">
                <a:latin typeface="HGP明朝E" panose="02020900000000000000" pitchFamily="18" charset="-128"/>
                <a:ea typeface="HGP明朝E" panose="02020900000000000000" pitchFamily="18" charset="-128"/>
              </a:rPr>
              <a:t>◇</a:t>
            </a:r>
            <a:r>
              <a:rPr lang="ja-JP" altLang="ja-JP" sz="3300" dirty="0">
                <a:latin typeface="HGP明朝E" panose="02020900000000000000" pitchFamily="18" charset="-128"/>
                <a:ea typeface="HGP明朝E" panose="02020900000000000000" pitchFamily="18" charset="-128"/>
              </a:rPr>
              <a:t>中国は「最大の敗者」</a:t>
            </a:r>
            <a:r>
              <a:rPr lang="ja-JP" altLang="en-US" sz="3300" dirty="0">
                <a:latin typeface="HGP明朝E" panose="02020900000000000000" pitchFamily="18" charset="-128"/>
                <a:ea typeface="HGP明朝E" panose="02020900000000000000" pitchFamily="18" charset="-128"/>
              </a:rPr>
              <a:t>となるのか</a:t>
            </a:r>
            <a:endParaRPr lang="en-US" altLang="ja-JP" sz="3300" dirty="0">
              <a:latin typeface="HGP明朝E" panose="02020900000000000000" pitchFamily="18" charset="-128"/>
              <a:ea typeface="HGP明朝E" panose="02020900000000000000" pitchFamily="18" charset="-128"/>
            </a:endParaRPr>
          </a:p>
          <a:p>
            <a:pPr marL="0" indent="0">
              <a:lnSpc>
                <a:spcPct val="120000"/>
              </a:lnSpc>
              <a:buNone/>
            </a:pPr>
            <a:r>
              <a:rPr lang="ja-JP" altLang="ja-JP" dirty="0">
                <a:latin typeface="HGP明朝E" panose="02020900000000000000" pitchFamily="18" charset="-128"/>
                <a:ea typeface="HGP明朝E" panose="02020900000000000000" pitchFamily="18" charset="-128"/>
              </a:rPr>
              <a:t>第一　原油</a:t>
            </a:r>
            <a:r>
              <a:rPr lang="ja-JP" altLang="en-US" dirty="0">
                <a:latin typeface="HGP明朝E" panose="02020900000000000000" pitchFamily="18" charset="-128"/>
                <a:ea typeface="HGP明朝E" panose="02020900000000000000" pitchFamily="18" charset="-128"/>
              </a:rPr>
              <a:t>問題</a:t>
            </a:r>
            <a:endParaRPr lang="en-US" altLang="ja-JP" dirty="0">
              <a:latin typeface="HGP明朝E" panose="02020900000000000000" pitchFamily="18" charset="-128"/>
              <a:ea typeface="HGP明朝E" panose="02020900000000000000" pitchFamily="18" charset="-128"/>
            </a:endParaRPr>
          </a:p>
          <a:p>
            <a:pPr lvl="1">
              <a:lnSpc>
                <a:spcPct val="120000"/>
              </a:lnSpc>
            </a:pPr>
            <a:r>
              <a:rPr lang="ja-JP" altLang="ja-JP" dirty="0">
                <a:latin typeface="HGP明朝E" panose="02020900000000000000" pitchFamily="18" charset="-128"/>
                <a:ea typeface="HGP明朝E" panose="02020900000000000000" pitchFamily="18" charset="-128"/>
              </a:rPr>
              <a:t>中国は世界最大のエネルギー輸入国　原油確保は喫緊の課題</a:t>
            </a:r>
          </a:p>
          <a:p>
            <a:pPr lvl="1">
              <a:lnSpc>
                <a:spcPct val="120000"/>
              </a:lnSpc>
            </a:pPr>
            <a:r>
              <a:rPr lang="ja-JP" altLang="ja-JP" dirty="0">
                <a:latin typeface="HGP明朝E" panose="02020900000000000000" pitchFamily="18" charset="-128"/>
                <a:ea typeface="HGP明朝E" panose="02020900000000000000" pitchFamily="18" charset="-128"/>
              </a:rPr>
              <a:t>海上ルートで輸入した原油のうち１３．４％がイラン産</a:t>
            </a:r>
            <a:r>
              <a:rPr lang="ja-JP" altLang="en-US" dirty="0">
                <a:latin typeface="HGP明朝E" panose="02020900000000000000" pitchFamily="18" charset="-128"/>
                <a:ea typeface="HGP明朝E" panose="02020900000000000000" pitchFamily="18" charset="-128"/>
              </a:rPr>
              <a:t>　</a:t>
            </a:r>
            <a:r>
              <a:rPr lang="ja-JP" altLang="ja-JP" dirty="0">
                <a:latin typeface="HGP明朝E" panose="02020900000000000000" pitchFamily="18" charset="-128"/>
                <a:ea typeface="HGP明朝E" panose="02020900000000000000" pitchFamily="18" charset="-128"/>
              </a:rPr>
              <a:t>イランが輸出する原油の８割を購入</a:t>
            </a:r>
            <a:r>
              <a:rPr lang="ja-JP" altLang="en-US" dirty="0">
                <a:latin typeface="HGP明朝E" panose="02020900000000000000" pitchFamily="18" charset="-128"/>
                <a:ea typeface="HGP明朝E" panose="02020900000000000000" pitchFamily="18" charset="-128"/>
              </a:rPr>
              <a:t>　</a:t>
            </a:r>
            <a:r>
              <a:rPr lang="ja-JP" altLang="ja-JP" dirty="0">
                <a:latin typeface="HGP明朝E" panose="02020900000000000000" pitchFamily="18" charset="-128"/>
                <a:ea typeface="HGP明朝E" panose="02020900000000000000" pitchFamily="18" charset="-128"/>
              </a:rPr>
              <a:t>イランを延命させてきた</a:t>
            </a:r>
            <a:endParaRPr lang="en-US" altLang="ja-JP" dirty="0">
              <a:latin typeface="HGP明朝E" panose="02020900000000000000" pitchFamily="18" charset="-128"/>
              <a:ea typeface="HGP明朝E" panose="02020900000000000000" pitchFamily="18" charset="-128"/>
            </a:endParaRPr>
          </a:p>
          <a:p>
            <a:pPr marL="0" indent="0">
              <a:lnSpc>
                <a:spcPct val="120000"/>
              </a:lnSpc>
              <a:buNone/>
            </a:pPr>
            <a:r>
              <a:rPr lang="ja-JP" altLang="ja-JP" dirty="0">
                <a:latin typeface="HGP明朝E" panose="02020900000000000000" pitchFamily="18" charset="-128"/>
                <a:ea typeface="HGP明朝E" panose="02020900000000000000" pitchFamily="18" charset="-128"/>
              </a:rPr>
              <a:t>第二　中国は「ドミノ倒し」</a:t>
            </a:r>
            <a:r>
              <a:rPr lang="ja-JP" altLang="en-US" dirty="0">
                <a:latin typeface="HGP明朝E" panose="02020900000000000000" pitchFamily="18" charset="-128"/>
                <a:ea typeface="HGP明朝E" panose="02020900000000000000" pitchFamily="18" charset="-128"/>
              </a:rPr>
              <a:t>的に</a:t>
            </a:r>
            <a:r>
              <a:rPr lang="ja-JP" altLang="ja-JP" dirty="0">
                <a:latin typeface="HGP明朝E" panose="02020900000000000000" pitchFamily="18" charset="-128"/>
                <a:ea typeface="HGP明朝E" panose="02020900000000000000" pitchFamily="18" charset="-128"/>
              </a:rPr>
              <a:t>親中政権を失いつつある</a:t>
            </a:r>
          </a:p>
          <a:p>
            <a:pPr lvl="1">
              <a:lnSpc>
                <a:spcPct val="120000"/>
              </a:lnSpc>
            </a:pPr>
            <a:r>
              <a:rPr lang="ja-JP" altLang="ja-JP" dirty="0">
                <a:latin typeface="HGP明朝E" panose="02020900000000000000" pitchFamily="18" charset="-128"/>
                <a:ea typeface="HGP明朝E" panose="02020900000000000000" pitchFamily="18" charset="-128"/>
              </a:rPr>
              <a:t>中国にとってイランは中東の、ベネズエラは中南米の戦略的支柱だった</a:t>
            </a:r>
          </a:p>
          <a:p>
            <a:pPr lvl="1">
              <a:lnSpc>
                <a:spcPct val="120000"/>
              </a:lnSpc>
            </a:pPr>
            <a:r>
              <a:rPr lang="ja-JP" altLang="ja-JP" dirty="0">
                <a:latin typeface="HGP明朝E" panose="02020900000000000000" pitchFamily="18" charset="-128"/>
                <a:ea typeface="HGP明朝E" panose="02020900000000000000" pitchFamily="18" charset="-128"/>
              </a:rPr>
              <a:t>中国は戦略的に追い込まれている</a:t>
            </a:r>
          </a:p>
          <a:p>
            <a:pPr marL="0" indent="0">
              <a:lnSpc>
                <a:spcPct val="120000"/>
              </a:lnSpc>
              <a:buNone/>
            </a:pPr>
            <a:r>
              <a:rPr lang="ja-JP" altLang="ja-JP" dirty="0">
                <a:latin typeface="HGP明朝E" panose="02020900000000000000" pitchFamily="18" charset="-128"/>
                <a:ea typeface="HGP明朝E" panose="02020900000000000000" pitchFamily="18" charset="-128"/>
              </a:rPr>
              <a:t>第三　イラン攻撃は中国製防空システムの無力ぶりを露呈</a:t>
            </a:r>
          </a:p>
          <a:p>
            <a:pPr lvl="1">
              <a:lnSpc>
                <a:spcPct val="120000"/>
              </a:lnSpc>
            </a:pPr>
            <a:r>
              <a:rPr lang="ja-JP" altLang="ja-JP" dirty="0">
                <a:latin typeface="HGP明朝E" panose="02020900000000000000" pitchFamily="18" charset="-128"/>
                <a:ea typeface="HGP明朝E" panose="02020900000000000000" pitchFamily="18" charset="-128"/>
              </a:rPr>
              <a:t>「三者凡退」</a:t>
            </a:r>
            <a:r>
              <a:rPr lang="ja-JP" altLang="en-US" dirty="0">
                <a:latin typeface="HGP明朝E" panose="02020900000000000000" pitchFamily="18" charset="-128"/>
                <a:ea typeface="HGP明朝E" panose="02020900000000000000" pitchFamily="18" charset="-128"/>
              </a:rPr>
              <a:t>　シリア、ベネズエラ、イラン</a:t>
            </a:r>
            <a:endParaRPr lang="ja-JP" altLang="ja-JP" sz="1800" dirty="0">
              <a:latin typeface="HGP明朝E" panose="02020900000000000000" pitchFamily="18" charset="-128"/>
              <a:ea typeface="HGP明朝E" panose="02020900000000000000" pitchFamily="18" charset="-128"/>
            </a:endParaRPr>
          </a:p>
          <a:p>
            <a:pPr lvl="1">
              <a:lnSpc>
                <a:spcPct val="120000"/>
              </a:lnSpc>
            </a:pPr>
            <a:r>
              <a:rPr lang="ja-JP" altLang="ja-JP" dirty="0">
                <a:latin typeface="HGP明朝E" panose="02020900000000000000" pitchFamily="18" charset="-128"/>
                <a:ea typeface="HGP明朝E" panose="02020900000000000000" pitchFamily="18" charset="-128"/>
              </a:rPr>
              <a:t>中国製レーダーが役割を果たさなかった</a:t>
            </a:r>
            <a:r>
              <a:rPr lang="ja-JP" altLang="en-US" dirty="0">
                <a:latin typeface="HGP明朝E" panose="02020900000000000000" pitchFamily="18" charset="-128"/>
                <a:ea typeface="HGP明朝E" panose="02020900000000000000" pitchFamily="18" charset="-128"/>
              </a:rPr>
              <a:t>　</a:t>
            </a:r>
            <a:endParaRPr lang="en-US" altLang="ja-JP" dirty="0">
              <a:latin typeface="HGP明朝E" panose="02020900000000000000" pitchFamily="18" charset="-128"/>
              <a:ea typeface="HGP明朝E" panose="02020900000000000000" pitchFamily="18" charset="-128"/>
            </a:endParaRPr>
          </a:p>
          <a:p>
            <a:pPr lvl="2">
              <a:lnSpc>
                <a:spcPct val="120000"/>
              </a:lnSpc>
            </a:pPr>
            <a:r>
              <a:rPr lang="ja-JP" altLang="ja-JP" dirty="0">
                <a:latin typeface="HGP明朝E" panose="02020900000000000000" pitchFamily="18" charset="-128"/>
                <a:ea typeface="HGP明朝E" panose="02020900000000000000" pitchFamily="18" charset="-128"/>
              </a:rPr>
              <a:t>イランでは中国製防空ミサイル「紅旗（</a:t>
            </a:r>
            <a:r>
              <a:rPr lang="en-US" altLang="ja-JP" dirty="0">
                <a:latin typeface="HGP明朝E" panose="02020900000000000000" pitchFamily="18" charset="-128"/>
                <a:ea typeface="HGP明朝E" panose="02020900000000000000" pitchFamily="18" charset="-128"/>
              </a:rPr>
              <a:t>HQ</a:t>
            </a:r>
            <a:r>
              <a:rPr lang="ja-JP" altLang="ja-JP" dirty="0">
                <a:latin typeface="HGP明朝E" panose="02020900000000000000" pitchFamily="18" charset="-128"/>
                <a:ea typeface="HGP明朝E" panose="02020900000000000000" pitchFamily="18" charset="-128"/>
              </a:rPr>
              <a:t>）７」や「</a:t>
            </a:r>
            <a:r>
              <a:rPr lang="en-US" altLang="ja-JP" dirty="0">
                <a:latin typeface="HGP明朝E" panose="02020900000000000000" pitchFamily="18" charset="-128"/>
                <a:ea typeface="HGP明朝E" panose="02020900000000000000" pitchFamily="18" charset="-128"/>
              </a:rPr>
              <a:t>HQ</a:t>
            </a:r>
            <a:r>
              <a:rPr lang="ja-JP" altLang="ja-JP" dirty="0">
                <a:latin typeface="HGP明朝E" panose="02020900000000000000" pitchFamily="18" charset="-128"/>
                <a:ea typeface="HGP明朝E" panose="02020900000000000000" pitchFamily="18" charset="-128"/>
              </a:rPr>
              <a:t>９」のほかレーザー兵器も機能しなかった</a:t>
            </a:r>
          </a:p>
          <a:p>
            <a:pPr marL="0" indent="0">
              <a:lnSpc>
                <a:spcPct val="120000"/>
              </a:lnSpc>
              <a:buNone/>
            </a:pPr>
            <a:r>
              <a:rPr lang="ja-JP" altLang="ja-JP" dirty="0">
                <a:latin typeface="HGP明朝E" panose="02020900000000000000" pitchFamily="18" charset="-128"/>
                <a:ea typeface="HGP明朝E" panose="02020900000000000000" pitchFamily="18" charset="-128"/>
              </a:rPr>
              <a:t>第四　そもそも米国によるイラン攻撃は中国をにらんだ動きだとの指摘も</a:t>
            </a:r>
          </a:p>
          <a:p>
            <a:pPr>
              <a:lnSpc>
                <a:spcPct val="120000"/>
              </a:lnSpc>
            </a:pPr>
            <a:endParaRPr lang="en-US" altLang="ja-JP" dirty="0">
              <a:latin typeface="HGP明朝E" panose="02020900000000000000" pitchFamily="18" charset="-128"/>
              <a:ea typeface="HGP明朝E" panose="02020900000000000000" pitchFamily="18" charset="-128"/>
            </a:endParaRPr>
          </a:p>
          <a:p>
            <a:pPr>
              <a:lnSpc>
                <a:spcPct val="120000"/>
              </a:lnSpc>
            </a:pPr>
            <a:endParaRPr kumimoji="1" lang="ja-JP" altLang="en-US"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242425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F6DF6B-FF9C-6A3C-42A5-B94614A19133}"/>
              </a:ext>
            </a:extLst>
          </p:cNvPr>
          <p:cNvSpPr>
            <a:spLocks noGrp="1"/>
          </p:cNvSpPr>
          <p:nvPr>
            <p:ph type="title"/>
          </p:nvPr>
        </p:nvSpPr>
        <p:spPr>
          <a:xfrm>
            <a:off x="831850" y="842168"/>
            <a:ext cx="10515600" cy="2852737"/>
          </a:xfrm>
        </p:spPr>
        <p:txBody>
          <a:bodyPr/>
          <a:lstStyle/>
          <a:p>
            <a:r>
              <a:rPr lang="ja-JP" altLang="en-US" dirty="0">
                <a:latin typeface="HGP明朝E" panose="02020900000000000000" pitchFamily="18" charset="-128"/>
                <a:ea typeface="HGP明朝E" panose="02020900000000000000" pitchFamily="18" charset="-128"/>
              </a:rPr>
              <a:t>世界は「新しい秩序」づくりに苦悩している</a:t>
            </a:r>
          </a:p>
        </p:txBody>
      </p:sp>
      <p:sp>
        <p:nvSpPr>
          <p:cNvPr id="3" name="テキスト プレースホルダー 2">
            <a:extLst>
              <a:ext uri="{FF2B5EF4-FFF2-40B4-BE49-F238E27FC236}">
                <a16:creationId xmlns:a16="http://schemas.microsoft.com/office/drawing/2014/main" id="{B42722B6-9717-7476-396F-A220E1029898}"/>
              </a:ext>
            </a:extLst>
          </p:cNvPr>
          <p:cNvSpPr>
            <a:spLocks noGrp="1"/>
          </p:cNvSpPr>
          <p:nvPr>
            <p:ph type="body" idx="1"/>
          </p:nvPr>
        </p:nvSpPr>
        <p:spPr>
          <a:xfrm>
            <a:off x="831850" y="4589463"/>
            <a:ext cx="10515600" cy="1797269"/>
          </a:xfrm>
        </p:spPr>
        <p:txBody>
          <a:bodyPr>
            <a:normAutofit lnSpcReduction="10000"/>
          </a:bodyPr>
          <a:lstStyle/>
          <a:p>
            <a:r>
              <a:rPr lang="ja-JP" altLang="en-US" sz="2800" dirty="0">
                <a:latin typeface="HGP明朝E" panose="02020900000000000000" pitchFamily="18" charset="-128"/>
                <a:ea typeface="HGP明朝E" panose="02020900000000000000" pitchFamily="18" charset="-128"/>
              </a:rPr>
              <a:t>放置すれば「新しい枢軸」＝中国、ロシア、イラン、北朝鮮らによる秩序が作られる</a:t>
            </a:r>
            <a:endParaRPr lang="en-US" altLang="ja-JP" sz="2800" dirty="0">
              <a:latin typeface="HGP明朝E" panose="02020900000000000000" pitchFamily="18" charset="-128"/>
              <a:ea typeface="HGP明朝E" panose="02020900000000000000" pitchFamily="18" charset="-128"/>
            </a:endParaRPr>
          </a:p>
          <a:p>
            <a:r>
              <a:rPr lang="ja-JP" altLang="en-US" sz="2800" dirty="0">
                <a:latin typeface="HGP明朝E" panose="02020900000000000000" pitchFamily="18" charset="-128"/>
                <a:ea typeface="HGP明朝E" panose="02020900000000000000" pitchFamily="18" charset="-128"/>
              </a:rPr>
              <a:t>対抗する力と意思をもつ米国が動いている</a:t>
            </a:r>
            <a:endParaRPr lang="en-US" altLang="ja-JP" sz="2800" dirty="0">
              <a:latin typeface="HGP明朝E" panose="02020900000000000000" pitchFamily="18" charset="-128"/>
              <a:ea typeface="HGP明朝E" panose="02020900000000000000" pitchFamily="18" charset="-128"/>
            </a:endParaRPr>
          </a:p>
          <a:p>
            <a:r>
              <a:rPr lang="ja-JP" altLang="en-US" sz="2800">
                <a:latin typeface="HGP明朝E" panose="02020900000000000000" pitchFamily="18" charset="-128"/>
                <a:ea typeface="HGP明朝E" panose="02020900000000000000" pitchFamily="18" charset="-128"/>
              </a:rPr>
              <a:t>「有志連合」の呼びかけ　　</a:t>
            </a:r>
            <a:endParaRPr lang="ja-JP" altLang="en-US" sz="28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40694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110004020202020204"/>
              <a:ea typeface="+mn-ea"/>
              <a:cs typeface="+mn-cs"/>
            </a:endParaRPr>
          </a:p>
        </p:txBody>
      </p:sp>
      <p:sp>
        <p:nvSpPr>
          <p:cNvPr id="2" name="タイトル 1">
            <a:extLst>
              <a:ext uri="{FF2B5EF4-FFF2-40B4-BE49-F238E27FC236}">
                <a16:creationId xmlns:a16="http://schemas.microsoft.com/office/drawing/2014/main" id="{179AF2F0-2BC6-3678-7D76-8109C0949EBA}"/>
              </a:ext>
            </a:extLst>
          </p:cNvPr>
          <p:cNvSpPr>
            <a:spLocks noGrp="1"/>
          </p:cNvSpPr>
          <p:nvPr>
            <p:ph type="title"/>
          </p:nvPr>
        </p:nvSpPr>
        <p:spPr>
          <a:xfrm>
            <a:off x="838200" y="211446"/>
            <a:ext cx="5393361" cy="1325563"/>
          </a:xfrm>
        </p:spPr>
        <p:txBody>
          <a:bodyPr>
            <a:normAutofit/>
          </a:bodyPr>
          <a:lstStyle/>
          <a:p>
            <a:r>
              <a:rPr kumimoji="1" lang="ja-JP" altLang="en-US" dirty="0">
                <a:latin typeface="HGP明朝E" panose="02020900000000000000" pitchFamily="18" charset="-128"/>
                <a:ea typeface="HGP明朝E" panose="02020900000000000000" pitchFamily="18" charset="-128"/>
              </a:rPr>
              <a:t>経緯</a:t>
            </a:r>
            <a:r>
              <a:rPr kumimoji="1" lang="en-US" altLang="ja-JP" dirty="0">
                <a:latin typeface="HGP明朝E" panose="02020900000000000000" pitchFamily="18" charset="-128"/>
                <a:ea typeface="HGP明朝E" panose="02020900000000000000" pitchFamily="18" charset="-128"/>
              </a:rPr>
              <a:t>	</a:t>
            </a:r>
            <a:endParaRPr kumimoji="1" lang="ja-JP" altLang="en-US" dirty="0">
              <a:latin typeface="HGP明朝E" panose="02020900000000000000" pitchFamily="18" charset="-128"/>
              <a:ea typeface="HGP明朝E" panose="02020900000000000000" pitchFamily="18" charset="-128"/>
            </a:endParaRPr>
          </a:p>
        </p:txBody>
      </p:sp>
      <p:sp>
        <p:nvSpPr>
          <p:cNvPr id="3" name="コンテンツ プレースホルダー 2">
            <a:extLst>
              <a:ext uri="{FF2B5EF4-FFF2-40B4-BE49-F238E27FC236}">
                <a16:creationId xmlns:a16="http://schemas.microsoft.com/office/drawing/2014/main" id="{27C8B27A-2A70-1BA7-D58A-88708485B2B1}"/>
              </a:ext>
            </a:extLst>
          </p:cNvPr>
          <p:cNvSpPr>
            <a:spLocks noGrp="1"/>
          </p:cNvSpPr>
          <p:nvPr>
            <p:ph idx="1"/>
          </p:nvPr>
        </p:nvSpPr>
        <p:spPr>
          <a:xfrm>
            <a:off x="838200" y="1329397"/>
            <a:ext cx="5393361" cy="4847566"/>
          </a:xfrm>
        </p:spPr>
        <p:txBody>
          <a:bodyPr>
            <a:normAutofit fontScale="92500" lnSpcReduction="10000"/>
          </a:bodyPr>
          <a:lstStyle/>
          <a:p>
            <a:r>
              <a:rPr kumimoji="1" lang="ja-JP" altLang="en-US" dirty="0">
                <a:latin typeface="HGP明朝E" panose="02020900000000000000" pitchFamily="18" charset="-128"/>
                <a:ea typeface="HGP明朝E" panose="02020900000000000000" pitchFamily="18" charset="-128"/>
              </a:rPr>
              <a:t>２月２８日</a:t>
            </a:r>
          </a:p>
          <a:p>
            <a:pPr lvl="1"/>
            <a:r>
              <a:rPr kumimoji="1" lang="ja-JP" altLang="en-US" sz="2800" dirty="0">
                <a:latin typeface="HGP明朝E" panose="02020900000000000000" pitchFamily="18" charset="-128"/>
                <a:ea typeface="HGP明朝E" panose="02020900000000000000" pitchFamily="18" charset="-128"/>
              </a:rPr>
              <a:t>米イスラエルがイラン攻撃開始　ハメネイ師殺害　イランはイスラエルやペルシャ湾岸諸国の米軍拠点などに報復</a:t>
            </a:r>
          </a:p>
          <a:p>
            <a:r>
              <a:rPr kumimoji="1" lang="ja-JP" altLang="en-US" dirty="0">
                <a:latin typeface="HGP明朝E" panose="02020900000000000000" pitchFamily="18" charset="-128"/>
                <a:ea typeface="HGP明朝E" panose="02020900000000000000" pitchFamily="18" charset="-128"/>
              </a:rPr>
              <a:t>３月１日</a:t>
            </a:r>
          </a:p>
          <a:p>
            <a:pPr lvl="1"/>
            <a:r>
              <a:rPr kumimoji="1" lang="ja-JP" altLang="en-US" sz="2800" dirty="0">
                <a:latin typeface="HGP明朝E" panose="02020900000000000000" pitchFamily="18" charset="-128"/>
                <a:ea typeface="HGP明朝E" panose="02020900000000000000" pitchFamily="18" charset="-128"/>
              </a:rPr>
              <a:t>イランが米英の石油タンカー三隻を攻撃したと発表</a:t>
            </a:r>
          </a:p>
          <a:p>
            <a:pPr lvl="1"/>
            <a:r>
              <a:rPr kumimoji="1" lang="ja-JP" altLang="en-US" sz="2800" dirty="0">
                <a:latin typeface="HGP明朝E" panose="02020900000000000000" pitchFamily="18" charset="-128"/>
                <a:ea typeface="HGP明朝E" panose="02020900000000000000" pitchFamily="18" charset="-128"/>
              </a:rPr>
              <a:t>商船三井がホルムズ海峡通過を禁止すると連絡を受けたと説明</a:t>
            </a:r>
          </a:p>
          <a:p>
            <a:r>
              <a:rPr kumimoji="1" lang="ja-JP" altLang="en-US" dirty="0">
                <a:latin typeface="HGP明朝E" panose="02020900000000000000" pitchFamily="18" charset="-128"/>
                <a:ea typeface="HGP明朝E" panose="02020900000000000000" pitchFamily="18" charset="-128"/>
              </a:rPr>
              <a:t>３月８日</a:t>
            </a:r>
          </a:p>
          <a:p>
            <a:pPr lvl="1"/>
            <a:r>
              <a:rPr kumimoji="1" lang="ja-JP" altLang="en-US" sz="2800" dirty="0">
                <a:highlight>
                  <a:srgbClr val="FFFF00"/>
                </a:highlight>
                <a:latin typeface="HGP明朝E" panose="02020900000000000000" pitchFamily="18" charset="-128"/>
                <a:ea typeface="HGP明朝E" panose="02020900000000000000" pitchFamily="18" charset="-128"/>
              </a:rPr>
              <a:t>イランの新最高指導者にモジタバ師選出（ハメネイ師の次男）</a:t>
            </a:r>
          </a:p>
          <a:p>
            <a:endParaRPr kumimoji="1" lang="ja-JP" altLang="en-US" dirty="0">
              <a:latin typeface="HGP明朝E" panose="02020900000000000000" pitchFamily="18" charset="-128"/>
              <a:ea typeface="HGP明朝E" panose="02020900000000000000" pitchFamily="18" charset="-128"/>
            </a:endParaRPr>
          </a:p>
        </p:txBody>
      </p:sp>
      <p:pic>
        <p:nvPicPr>
          <p:cNvPr id="5" name="図 4">
            <a:extLst>
              <a:ext uri="{FF2B5EF4-FFF2-40B4-BE49-F238E27FC236}">
                <a16:creationId xmlns:a16="http://schemas.microsoft.com/office/drawing/2014/main" id="{B494A387-B294-BA18-C41A-4E607F1B8943}"/>
              </a:ext>
            </a:extLst>
          </p:cNvPr>
          <p:cNvPicPr>
            <a:picLocks noChangeAspect="1"/>
          </p:cNvPicPr>
          <p:nvPr/>
        </p:nvPicPr>
        <p:blipFill>
          <a:blip r:embed="rId2"/>
          <a:srcRect l="26749" r="17002" b="2"/>
          <a:stretch>
            <a:fillRect/>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6"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black"/>
              </a:solidFill>
              <a:effectLst/>
              <a:uLnTx/>
              <a:uFillTx/>
              <a:latin typeface="游ゴシック" panose="02110004020202020204"/>
              <a:ea typeface="+mn-ea"/>
              <a:cs typeface="+mn-cs"/>
            </a:endParaRPr>
          </a:p>
        </p:txBody>
      </p:sp>
      <p:sp>
        <p:nvSpPr>
          <p:cNvPr id="14"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239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49EFBE9-D94C-BCBF-BB9A-9F4619584977}"/>
              </a:ext>
            </a:extLst>
          </p:cNvPr>
          <p:cNvSpPr>
            <a:spLocks noGrp="1"/>
          </p:cNvSpPr>
          <p:nvPr>
            <p:ph idx="1"/>
          </p:nvPr>
        </p:nvSpPr>
        <p:spPr>
          <a:xfrm>
            <a:off x="838200" y="685800"/>
            <a:ext cx="10515600" cy="5491163"/>
          </a:xfrm>
        </p:spPr>
        <p:txBody>
          <a:bodyPr>
            <a:normAutofit/>
          </a:bodyPr>
          <a:lstStyle/>
          <a:p>
            <a:r>
              <a:rPr kumimoji="1" lang="ja-JP" altLang="en-US" sz="3600" dirty="0">
                <a:latin typeface="HGP明朝E" panose="02020900000000000000" pitchFamily="18" charset="-128"/>
                <a:ea typeface="HGP明朝E" panose="02020900000000000000" pitchFamily="18" charset="-128"/>
              </a:rPr>
              <a:t>３月８日</a:t>
            </a:r>
          </a:p>
          <a:p>
            <a:pPr lvl="1"/>
            <a:r>
              <a:rPr kumimoji="1" lang="ja-JP" altLang="en-US" sz="3200" dirty="0">
                <a:latin typeface="HGP明朝E" panose="02020900000000000000" pitchFamily="18" charset="-128"/>
                <a:ea typeface="HGP明朝E" panose="02020900000000000000" pitchFamily="18" charset="-128"/>
              </a:rPr>
              <a:t>イランの新最高指導者にモジタバ師選出（ハメネイ師の次男）</a:t>
            </a:r>
          </a:p>
          <a:p>
            <a:pPr lvl="1"/>
            <a:r>
              <a:rPr kumimoji="1" lang="ja-JP" altLang="en-US" sz="3200" dirty="0">
                <a:latin typeface="HGP明朝E" panose="02020900000000000000" pitchFamily="18" charset="-128"/>
                <a:ea typeface="HGP明朝E" panose="02020900000000000000" pitchFamily="18" charset="-128"/>
              </a:rPr>
              <a:t>モジタバ師が初声明で徹底抗戦を表明</a:t>
            </a:r>
          </a:p>
          <a:p>
            <a:r>
              <a:rPr kumimoji="1" lang="ja-JP" altLang="en-US" sz="3600" dirty="0">
                <a:latin typeface="HGP明朝E" panose="02020900000000000000" pitchFamily="18" charset="-128"/>
                <a:ea typeface="HGP明朝E" panose="02020900000000000000" pitchFamily="18" charset="-128"/>
              </a:rPr>
              <a:t>３月１４日</a:t>
            </a:r>
          </a:p>
          <a:p>
            <a:pPr lvl="1"/>
            <a:r>
              <a:rPr kumimoji="1" lang="ja-JP" altLang="en-US" sz="3200" dirty="0">
                <a:latin typeface="HGP明朝E" panose="02020900000000000000" pitchFamily="18" charset="-128"/>
                <a:ea typeface="HGP明朝E" panose="02020900000000000000" pitchFamily="18" charset="-128"/>
              </a:rPr>
              <a:t>トランプ米大統領がホルムズ海峡の安全確保に向け、日中韓英仏の艦船派遣に期待を示す</a:t>
            </a:r>
          </a:p>
          <a:p>
            <a:r>
              <a:rPr kumimoji="1" lang="ja-JP" altLang="en-US" sz="3600" dirty="0">
                <a:latin typeface="HGP明朝E" panose="02020900000000000000" pitchFamily="18" charset="-128"/>
                <a:ea typeface="HGP明朝E" panose="02020900000000000000" pitchFamily="18" charset="-128"/>
              </a:rPr>
              <a:t>３月２１日</a:t>
            </a:r>
          </a:p>
          <a:p>
            <a:pPr lvl="1"/>
            <a:r>
              <a:rPr kumimoji="1" lang="ja-JP" altLang="en-US" sz="3200" dirty="0">
                <a:latin typeface="HGP明朝E" panose="02020900000000000000" pitchFamily="18" charset="-128"/>
                <a:ea typeface="HGP明朝E" panose="02020900000000000000" pitchFamily="18" charset="-128"/>
              </a:rPr>
              <a:t>トランプ氏がホルムズ海峡を４８時間以内に開放しなければ発電所を攻撃すると警告</a:t>
            </a:r>
          </a:p>
          <a:p>
            <a:endParaRPr kumimoji="1" lang="ja-JP" altLang="en-US" sz="36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987219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E1EC98D-CBE6-640D-538B-76FB63257497}"/>
              </a:ext>
            </a:extLst>
          </p:cNvPr>
          <p:cNvSpPr>
            <a:spLocks noGrp="1"/>
          </p:cNvSpPr>
          <p:nvPr>
            <p:ph idx="1"/>
          </p:nvPr>
        </p:nvSpPr>
        <p:spPr>
          <a:xfrm>
            <a:off x="838200" y="707571"/>
            <a:ext cx="10515600" cy="5469392"/>
          </a:xfrm>
        </p:spPr>
        <p:txBody>
          <a:bodyPr>
            <a:normAutofit/>
          </a:bodyPr>
          <a:lstStyle/>
          <a:p>
            <a:r>
              <a:rPr kumimoji="1" lang="ja-JP" altLang="en-US" sz="3200" dirty="0">
                <a:latin typeface="HGP明朝E" panose="02020900000000000000" pitchFamily="18" charset="-128"/>
                <a:ea typeface="HGP明朝E" panose="02020900000000000000" pitchFamily="18" charset="-128"/>
              </a:rPr>
              <a:t>３月２４日</a:t>
            </a:r>
          </a:p>
          <a:p>
            <a:pPr lvl="1"/>
            <a:r>
              <a:rPr kumimoji="1" lang="ja-JP" altLang="en-US" sz="2800" dirty="0">
                <a:latin typeface="HGP明朝E" panose="02020900000000000000" pitchFamily="18" charset="-128"/>
                <a:ea typeface="HGP明朝E" panose="02020900000000000000" pitchFamily="18" charset="-128"/>
              </a:rPr>
              <a:t>米政権が抗戦終結に向け１５項目の計画をイランに提示したと発表</a:t>
            </a:r>
          </a:p>
          <a:p>
            <a:r>
              <a:rPr kumimoji="1" lang="ja-JP" altLang="en-US" sz="3200" dirty="0">
                <a:latin typeface="HGP明朝E" panose="02020900000000000000" pitchFamily="18" charset="-128"/>
                <a:ea typeface="HGP明朝E" panose="02020900000000000000" pitchFamily="18" charset="-128"/>
              </a:rPr>
              <a:t>３月２５日</a:t>
            </a:r>
          </a:p>
          <a:p>
            <a:pPr lvl="1"/>
            <a:r>
              <a:rPr kumimoji="1" lang="ja-JP" altLang="en-US" sz="2800" dirty="0">
                <a:latin typeface="HGP明朝E" panose="02020900000000000000" pitchFamily="18" charset="-128"/>
                <a:ea typeface="HGP明朝E" panose="02020900000000000000" pitchFamily="18" charset="-128"/>
              </a:rPr>
              <a:t>イランが要求を拒否し、賠償など５条件を逆提案したと報道</a:t>
            </a:r>
          </a:p>
          <a:p>
            <a:r>
              <a:rPr lang="ja-JP" altLang="ja-JP" sz="3200" dirty="0">
                <a:latin typeface="HGP明朝E" panose="02020900000000000000" pitchFamily="18" charset="-128"/>
                <a:ea typeface="HGP明朝E" panose="02020900000000000000" pitchFamily="18" charset="-128"/>
              </a:rPr>
              <a:t>３月２８日</a:t>
            </a:r>
            <a:endParaRPr lang="en-US" altLang="ja-JP" sz="3200" dirty="0">
              <a:latin typeface="HGP明朝E" panose="02020900000000000000" pitchFamily="18" charset="-128"/>
              <a:ea typeface="HGP明朝E" panose="02020900000000000000" pitchFamily="18" charset="-128"/>
            </a:endParaRPr>
          </a:p>
          <a:p>
            <a:pPr lvl="1"/>
            <a:r>
              <a:rPr lang="ja-JP" altLang="ja-JP" sz="2800" dirty="0">
                <a:latin typeface="HGP明朝E" panose="02020900000000000000" pitchFamily="18" charset="-128"/>
                <a:ea typeface="HGP明朝E" panose="02020900000000000000" pitchFamily="18" charset="-128"/>
              </a:rPr>
              <a:t>ターゲット　３５５４個残っている　１万か所のターゲットを破壊</a:t>
            </a:r>
            <a:endParaRPr lang="en-US" altLang="ja-JP" sz="2800" dirty="0">
              <a:latin typeface="HGP明朝E" panose="02020900000000000000" pitchFamily="18" charset="-128"/>
              <a:ea typeface="HGP明朝E" panose="02020900000000000000" pitchFamily="18" charset="-128"/>
            </a:endParaRPr>
          </a:p>
          <a:p>
            <a:pPr lvl="1"/>
            <a:endParaRPr lang="ja-JP" altLang="ja-JP" sz="2800" dirty="0">
              <a:latin typeface="HGP明朝E" panose="02020900000000000000" pitchFamily="18" charset="-128"/>
              <a:ea typeface="HGP明朝E" panose="02020900000000000000" pitchFamily="18" charset="-128"/>
            </a:endParaRPr>
          </a:p>
          <a:p>
            <a:pPr lvl="1"/>
            <a:r>
              <a:rPr lang="ja-JP" altLang="ja-JP" sz="3200" dirty="0">
                <a:highlight>
                  <a:srgbClr val="FFFF00"/>
                </a:highlight>
                <a:latin typeface="HGP明朝E" panose="02020900000000000000" pitchFamily="18" charset="-128"/>
                <a:ea typeface="HGP明朝E" panose="02020900000000000000" pitchFamily="18" charset="-128"/>
              </a:rPr>
              <a:t>予めターゲットを固め　段階を踏んでいる</a:t>
            </a: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837460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D7040-684E-C363-CC18-AE456F9281CD}"/>
              </a:ext>
            </a:extLst>
          </p:cNvPr>
          <p:cNvSpPr>
            <a:spLocks noGrp="1"/>
          </p:cNvSpPr>
          <p:nvPr>
            <p:ph type="title"/>
          </p:nvPr>
        </p:nvSpPr>
        <p:spPr/>
        <p:txBody>
          <a:bodyPr>
            <a:normAutofit/>
          </a:bodyPr>
          <a:lstStyle/>
          <a:p>
            <a:r>
              <a:rPr kumimoji="1" lang="ja-JP" altLang="en-US" sz="4000" dirty="0">
                <a:latin typeface="HGP明朝E" panose="02020900000000000000" pitchFamily="18" charset="-128"/>
                <a:ea typeface="HGP明朝E" panose="02020900000000000000" pitchFamily="18" charset="-128"/>
              </a:rPr>
              <a:t>トランプ大統領の世界を震撼させた発信</a:t>
            </a:r>
          </a:p>
        </p:txBody>
      </p:sp>
      <p:sp>
        <p:nvSpPr>
          <p:cNvPr id="3" name="コンテンツ プレースホルダー 2">
            <a:extLst>
              <a:ext uri="{FF2B5EF4-FFF2-40B4-BE49-F238E27FC236}">
                <a16:creationId xmlns:a16="http://schemas.microsoft.com/office/drawing/2014/main" id="{4C117615-40E9-C434-C8A8-571051073C95}"/>
              </a:ext>
            </a:extLst>
          </p:cNvPr>
          <p:cNvSpPr>
            <a:spLocks noGrp="1"/>
          </p:cNvSpPr>
          <p:nvPr>
            <p:ph idx="1"/>
          </p:nvPr>
        </p:nvSpPr>
        <p:spPr/>
        <p:txBody>
          <a:bodyPr/>
          <a:lstStyle/>
          <a:p>
            <a:r>
              <a:rPr kumimoji="1" lang="ja-JP" altLang="en-US" dirty="0">
                <a:latin typeface="HGP明朝E" panose="02020900000000000000" pitchFamily="18" charset="-128"/>
                <a:ea typeface="HGP明朝E" panose="02020900000000000000" pitchFamily="18" charset="-128"/>
              </a:rPr>
              <a:t>４月７日　１２時間以内に合意に達しなければ</a:t>
            </a:r>
            <a:endParaRPr kumimoji="1" lang="en-US" altLang="ja-JP" dirty="0">
              <a:latin typeface="HGP明朝E" panose="02020900000000000000" pitchFamily="18" charset="-128"/>
              <a:ea typeface="HGP明朝E" panose="02020900000000000000" pitchFamily="18" charset="-128"/>
            </a:endParaRPr>
          </a:p>
          <a:p>
            <a:pPr marL="457200" lvl="1" indent="0">
              <a:buNone/>
            </a:pPr>
            <a:r>
              <a:rPr lang="ja-JP" altLang="en-US" dirty="0">
                <a:latin typeface="HGP明朝E" panose="02020900000000000000" pitchFamily="18" charset="-128"/>
                <a:ea typeface="HGP明朝E" panose="02020900000000000000" pitchFamily="18" charset="-128"/>
              </a:rPr>
              <a:t>「今夜一つの文明全体が死に絶え、二度と戻ることはない」</a:t>
            </a:r>
            <a:endParaRPr lang="en-US" altLang="ja-JP" dirty="0">
              <a:latin typeface="HGP明朝E" panose="02020900000000000000" pitchFamily="18" charset="-128"/>
              <a:ea typeface="HGP明朝E" panose="02020900000000000000" pitchFamily="18" charset="-128"/>
            </a:endParaRPr>
          </a:p>
          <a:p>
            <a:pPr marL="457200" lvl="1" indent="0">
              <a:buNone/>
            </a:pPr>
            <a:endParaRPr kumimoji="1" lang="en-US" altLang="ja-JP" dirty="0">
              <a:latin typeface="HGP明朝E" panose="02020900000000000000" pitchFamily="18" charset="-128"/>
              <a:ea typeface="HGP明朝E" panose="02020900000000000000" pitchFamily="18" charset="-128"/>
            </a:endParaRPr>
          </a:p>
          <a:p>
            <a:r>
              <a:rPr kumimoji="1" lang="ja-JP" altLang="en-US" dirty="0">
                <a:latin typeface="HGP明朝E" panose="02020900000000000000" pitchFamily="18" charset="-128"/>
                <a:ea typeface="HGP明朝E" panose="02020900000000000000" pitchFamily="18" charset="-128"/>
              </a:rPr>
              <a:t>４月８日　土壇場の米イラン停戦合意・２週間</a:t>
            </a:r>
            <a:r>
              <a:rPr lang="ja-JP" altLang="en-US" dirty="0">
                <a:latin typeface="HGP明朝E" panose="02020900000000000000" pitchFamily="18" charset="-128"/>
                <a:ea typeface="HGP明朝E" panose="02020900000000000000" pitchFamily="18" charset="-128"/>
              </a:rPr>
              <a:t>－４月２２日まで</a:t>
            </a:r>
            <a:endParaRPr lang="en-US" altLang="ja-JP" dirty="0">
              <a:latin typeface="HGP明朝E" panose="02020900000000000000" pitchFamily="18" charset="-128"/>
              <a:ea typeface="HGP明朝E" panose="02020900000000000000" pitchFamily="18" charset="-128"/>
            </a:endParaRPr>
          </a:p>
          <a:p>
            <a:endParaRPr lang="en-US" altLang="ja-JP" dirty="0">
              <a:latin typeface="HGP明朝E" panose="02020900000000000000" pitchFamily="18" charset="-128"/>
              <a:ea typeface="HGP明朝E" panose="02020900000000000000" pitchFamily="18" charset="-128"/>
            </a:endParaRPr>
          </a:p>
          <a:p>
            <a:endParaRPr kumimoji="1" lang="en-US" altLang="ja-JP" dirty="0">
              <a:latin typeface="HGP明朝E" panose="02020900000000000000" pitchFamily="18" charset="-128"/>
              <a:ea typeface="HGP明朝E" panose="02020900000000000000" pitchFamily="18" charset="-128"/>
            </a:endParaRPr>
          </a:p>
          <a:p>
            <a:r>
              <a:rPr lang="ja-JP" altLang="en-US" dirty="0">
                <a:latin typeface="HGP明朝E" panose="02020900000000000000" pitchFamily="18" charset="-128"/>
                <a:ea typeface="HGP明朝E" panose="02020900000000000000" pitchFamily="18" charset="-128"/>
              </a:rPr>
              <a:t>４月１１日の最高位級会談へ　パキスタン・イスラマバードで</a:t>
            </a:r>
            <a:endParaRPr kumimoji="1" lang="ja-JP" altLang="en-US" dirty="0">
              <a:latin typeface="HGP明朝E" panose="02020900000000000000" pitchFamily="18" charset="-128"/>
              <a:ea typeface="HGP明朝E" panose="02020900000000000000" pitchFamily="18" charset="-128"/>
            </a:endParaRPr>
          </a:p>
        </p:txBody>
      </p:sp>
      <p:sp>
        <p:nvSpPr>
          <p:cNvPr id="4" name="矢印: 下 3">
            <a:extLst>
              <a:ext uri="{FF2B5EF4-FFF2-40B4-BE49-F238E27FC236}">
                <a16:creationId xmlns:a16="http://schemas.microsoft.com/office/drawing/2014/main" id="{219D4A4D-4805-3BFD-A5D8-78E10119DB94}"/>
              </a:ext>
            </a:extLst>
          </p:cNvPr>
          <p:cNvSpPr/>
          <p:nvPr/>
        </p:nvSpPr>
        <p:spPr>
          <a:xfrm>
            <a:off x="4564966" y="3742006"/>
            <a:ext cx="907366" cy="87923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109427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DCDC52-A001-9648-141F-B590CD74F2DB}"/>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米イスラエルの対イラン軍事攻撃のとらえ方</a:t>
            </a:r>
          </a:p>
        </p:txBody>
      </p:sp>
      <p:sp>
        <p:nvSpPr>
          <p:cNvPr id="3" name="コンテンツ プレースホルダー 2">
            <a:extLst>
              <a:ext uri="{FF2B5EF4-FFF2-40B4-BE49-F238E27FC236}">
                <a16:creationId xmlns:a16="http://schemas.microsoft.com/office/drawing/2014/main" id="{D2585595-BAD2-BB1E-7535-049F2ECA1AAB}"/>
              </a:ext>
            </a:extLst>
          </p:cNvPr>
          <p:cNvSpPr>
            <a:spLocks noGrp="1"/>
          </p:cNvSpPr>
          <p:nvPr>
            <p:ph idx="1"/>
          </p:nvPr>
        </p:nvSpPr>
        <p:spPr/>
        <p:txBody>
          <a:bodyPr>
            <a:normAutofit lnSpcReduction="10000"/>
          </a:bodyPr>
          <a:lstStyle/>
          <a:p>
            <a:r>
              <a:rPr kumimoji="1" lang="ja-JP" altLang="en-US" sz="3200" dirty="0">
                <a:latin typeface="HGP明朝E" panose="02020900000000000000" pitchFamily="18" charset="-128"/>
                <a:ea typeface="HGP明朝E" panose="02020900000000000000" pitchFamily="18" charset="-128"/>
              </a:rPr>
              <a:t>国連機能の限界</a:t>
            </a:r>
            <a:endParaRPr kumimoji="1" lang="en-US" altLang="ja-JP" sz="3200" dirty="0">
              <a:latin typeface="HGP明朝E" panose="02020900000000000000" pitchFamily="18" charset="-128"/>
              <a:ea typeface="HGP明朝E" panose="02020900000000000000" pitchFamily="18" charset="-128"/>
            </a:endParaRPr>
          </a:p>
          <a:p>
            <a:pPr lvl="1"/>
            <a:r>
              <a:rPr kumimoji="1" lang="ja-JP" altLang="en-US" sz="2800" dirty="0">
                <a:latin typeface="HGP明朝E" panose="02020900000000000000" pitchFamily="18" charset="-128"/>
                <a:ea typeface="HGP明朝E" panose="02020900000000000000" pitchFamily="18" charset="-128"/>
              </a:rPr>
              <a:t>中国、ロシアなどが利用して勢力圏を拡大</a:t>
            </a:r>
            <a:endParaRPr kumimoji="1" lang="en-US" altLang="ja-JP" sz="2800" dirty="0">
              <a:latin typeface="HGP明朝E" panose="02020900000000000000" pitchFamily="18" charset="-128"/>
              <a:ea typeface="HGP明朝E" panose="02020900000000000000" pitchFamily="18" charset="-128"/>
            </a:endParaRPr>
          </a:p>
          <a:p>
            <a:r>
              <a:rPr kumimoji="1" lang="ja-JP" altLang="en-US" sz="3200" dirty="0">
                <a:latin typeface="HGP明朝E" panose="02020900000000000000" pitchFamily="18" charset="-128"/>
                <a:ea typeface="HGP明朝E" panose="02020900000000000000" pitchFamily="18" charset="-128"/>
              </a:rPr>
              <a:t>国際法違反、国連憲章違反</a:t>
            </a:r>
            <a:endParaRPr kumimoji="1" lang="en-US" altLang="ja-JP" sz="3200" dirty="0">
              <a:latin typeface="HGP明朝E" panose="02020900000000000000" pitchFamily="18" charset="-128"/>
              <a:ea typeface="HGP明朝E" panose="02020900000000000000" pitchFamily="18" charset="-128"/>
            </a:endParaRPr>
          </a:p>
          <a:p>
            <a:pPr lvl="1"/>
            <a:r>
              <a:rPr lang="ja-JP" altLang="en-US" sz="2800" dirty="0">
                <a:latin typeface="HGP明朝E" panose="02020900000000000000" pitchFamily="18" charset="-128"/>
                <a:ea typeface="HGP明朝E" panose="02020900000000000000" pitchFamily="18" charset="-128"/>
              </a:rPr>
              <a:t>武力に威嚇、武力の行使について</a:t>
            </a:r>
            <a:endParaRPr lang="en-US" altLang="ja-JP" sz="2800" dirty="0">
              <a:latin typeface="HGP明朝E" panose="02020900000000000000" pitchFamily="18" charset="-128"/>
              <a:ea typeface="HGP明朝E" panose="02020900000000000000" pitchFamily="18" charset="-128"/>
            </a:endParaRPr>
          </a:p>
          <a:p>
            <a:pPr lvl="1"/>
            <a:r>
              <a:rPr lang="ja-JP" altLang="ja-JP" sz="2800" dirty="0">
                <a:latin typeface="HGP明朝E" panose="02020900000000000000" pitchFamily="18" charset="-128"/>
                <a:ea typeface="HGP明朝E" panose="02020900000000000000" pitchFamily="18" charset="-128"/>
              </a:rPr>
              <a:t>国連憲章は厳密な意味での国際法ではない。法律ならば強制力、拘束力を伴い、その強制を実現する執行機関が存在する。だがいまの世界には世界連邦も世界政府も存在せず、主権国家の上のレベルでの法執行機関は存在しない。</a:t>
            </a:r>
          </a:p>
          <a:p>
            <a:r>
              <a:rPr kumimoji="1" lang="ja-JP" altLang="en-US" sz="3200" dirty="0">
                <a:latin typeface="HGP明朝E" panose="02020900000000000000" pitchFamily="18" charset="-128"/>
                <a:ea typeface="HGP明朝E" panose="02020900000000000000" pitchFamily="18" charset="-128"/>
              </a:rPr>
              <a:t>自衛権は認められている　</a:t>
            </a:r>
            <a:endParaRPr kumimoji="1" lang="en-US" altLang="ja-JP" sz="3200" dirty="0">
              <a:latin typeface="HGP明朝E" panose="02020900000000000000" pitchFamily="18" charset="-128"/>
              <a:ea typeface="HGP明朝E" panose="02020900000000000000" pitchFamily="18" charset="-128"/>
            </a:endParaRPr>
          </a:p>
          <a:p>
            <a:pPr lvl="1"/>
            <a:r>
              <a:rPr kumimoji="1" lang="ja-JP" altLang="en-US" sz="2800" dirty="0">
                <a:latin typeface="HGP明朝E" panose="02020900000000000000" pitchFamily="18" charset="-128"/>
                <a:ea typeface="HGP明朝E" panose="02020900000000000000" pitchFamily="18" charset="-128"/>
              </a:rPr>
              <a:t>どこまで差し迫った状況があったのか</a:t>
            </a:r>
          </a:p>
        </p:txBody>
      </p:sp>
    </p:spTree>
    <p:extLst>
      <p:ext uri="{BB962C8B-B14F-4D97-AF65-F5344CB8AC3E}">
        <p14:creationId xmlns:p14="http://schemas.microsoft.com/office/powerpoint/2010/main" val="693814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56AA34-B0B6-D0EA-D69D-767326176841}"/>
              </a:ext>
            </a:extLst>
          </p:cNvPr>
          <p:cNvSpPr>
            <a:spLocks noGrp="1"/>
          </p:cNvSpPr>
          <p:nvPr>
            <p:ph type="title"/>
          </p:nvPr>
        </p:nvSpPr>
        <p:spPr/>
        <p:txBody>
          <a:bodyPr>
            <a:normAutofit/>
          </a:bodyPr>
          <a:lstStyle/>
          <a:p>
            <a:r>
              <a:rPr lang="ja-JP" altLang="en-US" dirty="0">
                <a:latin typeface="HGP明朝E" panose="02020900000000000000" pitchFamily="18" charset="-128"/>
                <a:ea typeface="HGP明朝E" panose="02020900000000000000" pitchFamily="18" charset="-128"/>
              </a:rPr>
              <a:t>米国の狙い</a:t>
            </a:r>
            <a:endParaRPr kumimoji="1" lang="ja-JP" altLang="en-US" dirty="0">
              <a:latin typeface="HGP明朝E" panose="02020900000000000000" pitchFamily="18" charset="-128"/>
              <a:ea typeface="HGP明朝E" panose="02020900000000000000" pitchFamily="18" charset="-128"/>
            </a:endParaRPr>
          </a:p>
        </p:txBody>
      </p:sp>
      <p:sp>
        <p:nvSpPr>
          <p:cNvPr id="3" name="コンテンツ プレースホルダー 2">
            <a:extLst>
              <a:ext uri="{FF2B5EF4-FFF2-40B4-BE49-F238E27FC236}">
                <a16:creationId xmlns:a16="http://schemas.microsoft.com/office/drawing/2014/main" id="{79D76021-D0C0-EF37-206B-C316FE61FB0A}"/>
              </a:ext>
            </a:extLst>
          </p:cNvPr>
          <p:cNvSpPr>
            <a:spLocks noGrp="1"/>
          </p:cNvSpPr>
          <p:nvPr>
            <p:ph idx="1"/>
          </p:nvPr>
        </p:nvSpPr>
        <p:spPr>
          <a:xfrm>
            <a:off x="838200" y="1536404"/>
            <a:ext cx="10515600" cy="4795283"/>
          </a:xfrm>
        </p:spPr>
        <p:txBody>
          <a:bodyPr>
            <a:normAutofit/>
          </a:bodyPr>
          <a:lstStyle/>
          <a:p>
            <a:pPr marL="0" indent="0">
              <a:buNone/>
            </a:pPr>
            <a:r>
              <a:rPr lang="ja-JP" altLang="ja-JP" sz="3200" dirty="0">
                <a:latin typeface="HGP明朝E" panose="02020900000000000000" pitchFamily="18" charset="-128"/>
                <a:ea typeface="HGP明朝E" panose="02020900000000000000" pitchFamily="18" charset="-128"/>
              </a:rPr>
              <a:t>トランプ氏　当初　作戦目標について</a:t>
            </a:r>
          </a:p>
          <a:p>
            <a:pPr marL="0" indent="0">
              <a:buNone/>
            </a:pPr>
            <a:r>
              <a:rPr lang="ja-JP" altLang="ja-JP" sz="3200" dirty="0">
                <a:latin typeface="HGP明朝E" panose="02020900000000000000" pitchFamily="18" charset="-128"/>
                <a:ea typeface="HGP明朝E" panose="02020900000000000000" pitchFamily="18" charset="-128"/>
              </a:rPr>
              <a:t>①イランの核兵器保有の阻止</a:t>
            </a:r>
            <a:endParaRPr lang="en-US" altLang="ja-JP" sz="3200" dirty="0">
              <a:latin typeface="HGP明朝E" panose="02020900000000000000" pitchFamily="18" charset="-128"/>
              <a:ea typeface="HGP明朝E" panose="02020900000000000000" pitchFamily="18" charset="-128"/>
            </a:endParaRPr>
          </a:p>
          <a:p>
            <a:pPr lvl="1"/>
            <a:r>
              <a:rPr lang="ja-JP" altLang="ja-JP" sz="2800" dirty="0">
                <a:latin typeface="HGP明朝E" panose="02020900000000000000" pitchFamily="18" charset="-128"/>
                <a:ea typeface="HGP明朝E" panose="02020900000000000000" pitchFamily="18" charset="-128"/>
              </a:rPr>
              <a:t>イランが保有するとされる濃縮度６０％のウラン約４４０キロ</a:t>
            </a:r>
          </a:p>
          <a:p>
            <a:pPr lvl="1"/>
            <a:r>
              <a:rPr lang="ja-JP" altLang="ja-JP" sz="2800" dirty="0">
                <a:latin typeface="HGP明朝E" panose="02020900000000000000" pitchFamily="18" charset="-128"/>
                <a:ea typeface="HGP明朝E" panose="02020900000000000000" pitchFamily="18" charset="-128"/>
              </a:rPr>
              <a:t>濃縮度６０％のウランは、数週間程度で兵器級にまで濃縮度を高めることが可能という</a:t>
            </a:r>
            <a:r>
              <a:rPr lang="ja-JP" altLang="en-US" sz="2800" dirty="0">
                <a:latin typeface="HGP明朝E" panose="02020900000000000000" pitchFamily="18" charset="-128"/>
                <a:ea typeface="HGP明朝E" panose="02020900000000000000" pitchFamily="18" charset="-128"/>
              </a:rPr>
              <a:t>（</a:t>
            </a:r>
            <a:r>
              <a:rPr lang="en-US" altLang="ja-JP" sz="2800" dirty="0">
                <a:latin typeface="HGP明朝E" panose="02020900000000000000" pitchFamily="18" charset="-128"/>
                <a:ea typeface="HGP明朝E" panose="02020900000000000000" pitchFamily="18" charset="-128"/>
              </a:rPr>
              <a:t>IAEA</a:t>
            </a:r>
            <a:r>
              <a:rPr lang="ja-JP" altLang="en-US" sz="2800" dirty="0">
                <a:latin typeface="HGP明朝E" panose="02020900000000000000" pitchFamily="18" charset="-128"/>
                <a:ea typeface="HGP明朝E" panose="02020900000000000000" pitchFamily="18" charset="-128"/>
              </a:rPr>
              <a:t>も指摘）</a:t>
            </a:r>
            <a:endParaRPr lang="ja-JP" altLang="ja-JP" sz="2800" dirty="0">
              <a:latin typeface="HGP明朝E" panose="02020900000000000000" pitchFamily="18" charset="-128"/>
              <a:ea typeface="HGP明朝E" panose="02020900000000000000" pitchFamily="18" charset="-128"/>
            </a:endParaRPr>
          </a:p>
          <a:p>
            <a:pPr marL="0" indent="0">
              <a:buNone/>
            </a:pPr>
            <a:r>
              <a:rPr lang="ja-JP" altLang="ja-JP" sz="3200" dirty="0">
                <a:latin typeface="HGP明朝E" panose="02020900000000000000" pitchFamily="18" charset="-128"/>
                <a:ea typeface="HGP明朝E" panose="02020900000000000000" pitchFamily="18" charset="-128"/>
              </a:rPr>
              <a:t>②ミサイル戦力や生産基盤の破壊</a:t>
            </a:r>
          </a:p>
          <a:p>
            <a:pPr marL="0" indent="0">
              <a:buNone/>
            </a:pPr>
            <a:r>
              <a:rPr lang="ja-JP" altLang="ja-JP" sz="3200" dirty="0">
                <a:latin typeface="HGP明朝E" panose="02020900000000000000" pitchFamily="18" charset="-128"/>
                <a:ea typeface="HGP明朝E" panose="02020900000000000000" pitchFamily="18" charset="-128"/>
              </a:rPr>
              <a:t>③親イラン武装組織への支援停止など</a:t>
            </a:r>
          </a:p>
          <a:p>
            <a:pPr lvl="1"/>
            <a:r>
              <a:rPr lang="ja-JP" altLang="ja-JP" sz="2800" dirty="0">
                <a:latin typeface="HGP明朝E" panose="02020900000000000000" pitchFamily="18" charset="-128"/>
                <a:ea typeface="HGP明朝E" panose="02020900000000000000" pitchFamily="18" charset="-128"/>
              </a:rPr>
              <a:t>必要であれば４～５週間続けると発表</a:t>
            </a:r>
            <a:endParaRPr lang="en-US" altLang="ja-JP" sz="2800" dirty="0">
              <a:latin typeface="HGP明朝E" panose="02020900000000000000" pitchFamily="18" charset="-128"/>
              <a:ea typeface="HGP明朝E" panose="02020900000000000000" pitchFamily="18" charset="-128"/>
            </a:endParaRPr>
          </a:p>
          <a:p>
            <a:pPr lvl="1"/>
            <a:endParaRPr lang="ja-JP" altLang="ja-JP" sz="2800" dirty="0">
              <a:latin typeface="HGP明朝E" panose="02020900000000000000" pitchFamily="18" charset="-128"/>
              <a:ea typeface="HGP明朝E" panose="02020900000000000000" pitchFamily="18" charset="-128"/>
            </a:endParaRP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2882914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FB4298-3102-17BB-3F00-4DA7AA90FAC3}"/>
              </a:ext>
            </a:extLst>
          </p:cNvPr>
          <p:cNvSpPr>
            <a:spLocks noGrp="1"/>
          </p:cNvSpPr>
          <p:nvPr>
            <p:ph type="title"/>
          </p:nvPr>
        </p:nvSpPr>
        <p:spPr/>
        <p:txBody>
          <a:bodyPr/>
          <a:lstStyle/>
          <a:p>
            <a:r>
              <a:rPr lang="ja-JP" altLang="en-US" dirty="0">
                <a:latin typeface="HGP明朝E" panose="02020900000000000000" pitchFamily="18" charset="-128"/>
                <a:ea typeface="HGP明朝E" panose="02020900000000000000" pitchFamily="18" charset="-128"/>
              </a:rPr>
              <a:t>イスラエルの狙い</a:t>
            </a:r>
            <a:endParaRPr kumimoji="1" lang="ja-JP" altLang="en-US" dirty="0">
              <a:latin typeface="HGP明朝E" panose="02020900000000000000" pitchFamily="18" charset="-128"/>
              <a:ea typeface="HGP明朝E" panose="02020900000000000000" pitchFamily="18" charset="-128"/>
            </a:endParaRPr>
          </a:p>
        </p:txBody>
      </p:sp>
      <p:sp>
        <p:nvSpPr>
          <p:cNvPr id="3" name="コンテンツ プレースホルダー 2">
            <a:extLst>
              <a:ext uri="{FF2B5EF4-FFF2-40B4-BE49-F238E27FC236}">
                <a16:creationId xmlns:a16="http://schemas.microsoft.com/office/drawing/2014/main" id="{72CBB35A-F485-039F-E7EF-57F1BA7237A0}"/>
              </a:ext>
            </a:extLst>
          </p:cNvPr>
          <p:cNvSpPr>
            <a:spLocks noGrp="1"/>
          </p:cNvSpPr>
          <p:nvPr>
            <p:ph idx="1"/>
          </p:nvPr>
        </p:nvSpPr>
        <p:spPr>
          <a:xfrm>
            <a:off x="838200" y="1632098"/>
            <a:ext cx="10515600" cy="4544865"/>
          </a:xfrm>
        </p:spPr>
        <p:txBody>
          <a:bodyPr>
            <a:normAutofit/>
          </a:bodyPr>
          <a:lstStyle/>
          <a:p>
            <a:r>
              <a:rPr lang="ja-JP" altLang="ja-JP" sz="3200" dirty="0">
                <a:latin typeface="HGP明朝E" panose="02020900000000000000" pitchFamily="18" charset="-128"/>
                <a:ea typeface="HGP明朝E" panose="02020900000000000000" pitchFamily="18" charset="-128"/>
              </a:rPr>
              <a:t>イスラエル　コーヘン駐日大使</a:t>
            </a:r>
            <a:r>
              <a:rPr lang="ja-JP" altLang="en-US" sz="3200" dirty="0">
                <a:latin typeface="HGP明朝E" panose="02020900000000000000" pitchFamily="18" charset="-128"/>
                <a:ea typeface="HGP明朝E" panose="02020900000000000000" pitchFamily="18" charset="-128"/>
              </a:rPr>
              <a:t>（産経　３月１１日付）</a:t>
            </a:r>
            <a:endParaRPr lang="ja-JP" altLang="ja-JP" sz="3200" dirty="0">
              <a:latin typeface="HGP明朝E" panose="02020900000000000000" pitchFamily="18" charset="-128"/>
              <a:ea typeface="HGP明朝E" panose="02020900000000000000" pitchFamily="18" charset="-128"/>
            </a:endParaRPr>
          </a:p>
          <a:p>
            <a:pPr lvl="1"/>
            <a:r>
              <a:rPr lang="ja-JP" altLang="ja-JP" sz="2800" dirty="0">
                <a:latin typeface="HGP明朝E" panose="02020900000000000000" pitchFamily="18" charset="-128"/>
                <a:ea typeface="HGP明朝E" panose="02020900000000000000" pitchFamily="18" charset="-128"/>
              </a:rPr>
              <a:t>イランがイスラム原理主義組織ハマスや親イラン民兵組織ヒズボラなどの「代理勢力」を通じ「イスラエルの破壊」をもくろんできた</a:t>
            </a:r>
          </a:p>
          <a:p>
            <a:pPr lvl="1"/>
            <a:r>
              <a:rPr lang="en-US" altLang="ja-JP" sz="2800" dirty="0">
                <a:latin typeface="HGP明朝E" panose="02020900000000000000" pitchFamily="18" charset="-128"/>
                <a:ea typeface="HGP明朝E" panose="02020900000000000000" pitchFamily="18" charset="-128"/>
              </a:rPr>
              <a:t>2023</a:t>
            </a:r>
            <a:r>
              <a:rPr lang="ja-JP" altLang="ja-JP" sz="2800" dirty="0">
                <a:latin typeface="HGP明朝E" panose="02020900000000000000" pitchFamily="18" charset="-128"/>
                <a:ea typeface="HGP明朝E" panose="02020900000000000000" pitchFamily="18" charset="-128"/>
              </a:rPr>
              <a:t>年</a:t>
            </a:r>
            <a:r>
              <a:rPr lang="en-US" altLang="ja-JP" sz="2800" dirty="0">
                <a:latin typeface="HGP明朝E" panose="02020900000000000000" pitchFamily="18" charset="-128"/>
                <a:ea typeface="HGP明朝E" panose="02020900000000000000" pitchFamily="18" charset="-128"/>
              </a:rPr>
              <a:t>10</a:t>
            </a:r>
            <a:r>
              <a:rPr lang="ja-JP" altLang="ja-JP" sz="2800" dirty="0">
                <a:latin typeface="HGP明朝E" panose="02020900000000000000" pitchFamily="18" charset="-128"/>
                <a:ea typeface="HGP明朝E" panose="02020900000000000000" pitchFamily="18" charset="-128"/>
              </a:rPr>
              <a:t>月　ハマスの奇襲を受けたことで、代理勢力を操るイランに「最後の一撃」を加えなければ、イスラエルを脅かす根本原因を排除できないと考えた</a:t>
            </a:r>
            <a:endParaRPr lang="en-US" altLang="ja-JP" sz="2800" dirty="0">
              <a:latin typeface="HGP明朝E" panose="02020900000000000000" pitchFamily="18" charset="-128"/>
              <a:ea typeface="HGP明朝E" panose="02020900000000000000" pitchFamily="18" charset="-128"/>
            </a:endParaRPr>
          </a:p>
          <a:p>
            <a:pPr lvl="1"/>
            <a:r>
              <a:rPr lang="ja-JP" altLang="ja-JP" sz="2800" dirty="0">
                <a:latin typeface="HGP明朝E" panose="02020900000000000000" pitchFamily="18" charset="-128"/>
                <a:ea typeface="HGP明朝E" panose="02020900000000000000" pitchFamily="18" charset="-128"/>
              </a:rPr>
              <a:t>トランプ政権が掲げる「力による平和」について、自国が強ければ相手から一目おかれ、平和が維持されるとし、「これが残念ながら（国際社会の現実だ）」語った</a:t>
            </a:r>
            <a:endParaRPr lang="en-US" altLang="ja-JP" sz="2800" dirty="0">
              <a:latin typeface="HGP明朝E" panose="02020900000000000000" pitchFamily="18" charset="-128"/>
              <a:ea typeface="HGP明朝E" panose="02020900000000000000" pitchFamily="18" charset="-128"/>
            </a:endParaRPr>
          </a:p>
          <a:p>
            <a:pPr lvl="1"/>
            <a:r>
              <a:rPr lang="ja-JP" altLang="en-US" sz="2800" dirty="0">
                <a:highlight>
                  <a:srgbClr val="FFFF00"/>
                </a:highlight>
                <a:latin typeface="HGP明朝E" panose="02020900000000000000" pitchFamily="18" charset="-128"/>
                <a:ea typeface="HGP明朝E" panose="02020900000000000000" pitchFamily="18" charset="-128"/>
              </a:rPr>
              <a:t>北朝鮮が事実上の核保有国となったことが「教訓」</a:t>
            </a:r>
            <a:endParaRPr lang="ja-JP" altLang="ja-JP" sz="2800" dirty="0">
              <a:highlight>
                <a:srgbClr val="FFFF00"/>
              </a:highlight>
              <a:latin typeface="HGP明朝E" panose="02020900000000000000" pitchFamily="18" charset="-128"/>
              <a:ea typeface="HGP明朝E" panose="02020900000000000000" pitchFamily="18" charset="-128"/>
            </a:endParaRPr>
          </a:p>
          <a:p>
            <a:endParaRPr lang="ja-JP" altLang="ja-JP" sz="3200" dirty="0">
              <a:latin typeface="HGP明朝E" panose="02020900000000000000" pitchFamily="18" charset="-128"/>
              <a:ea typeface="HGP明朝E" panose="02020900000000000000" pitchFamily="18" charset="-128"/>
            </a:endParaRP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775321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5D57FAF-E1AC-73A8-F069-F58E9B42A693}"/>
              </a:ext>
            </a:extLst>
          </p:cNvPr>
          <p:cNvSpPr>
            <a:spLocks noGrp="1"/>
          </p:cNvSpPr>
          <p:nvPr>
            <p:ph idx="1"/>
          </p:nvPr>
        </p:nvSpPr>
        <p:spPr>
          <a:xfrm>
            <a:off x="838200" y="526312"/>
            <a:ext cx="10515600" cy="5650651"/>
          </a:xfrm>
        </p:spPr>
        <p:txBody>
          <a:bodyPr>
            <a:normAutofit/>
          </a:bodyPr>
          <a:lstStyle/>
          <a:p>
            <a:pPr marL="0" indent="0">
              <a:lnSpc>
                <a:spcPct val="110000"/>
              </a:lnSpc>
              <a:buNone/>
            </a:pPr>
            <a:r>
              <a:rPr lang="ja-JP" altLang="ja-JP" sz="3600" dirty="0">
                <a:latin typeface="HGP明朝E" panose="02020900000000000000" pitchFamily="18" charset="-128"/>
                <a:ea typeface="HGP明朝E" panose="02020900000000000000" pitchFamily="18" charset="-128"/>
              </a:rPr>
              <a:t>イランの根本政策　イランの国是</a:t>
            </a:r>
            <a:endParaRPr lang="ja-JP" altLang="ja-JP" dirty="0">
              <a:latin typeface="HGP明朝E" panose="02020900000000000000" pitchFamily="18" charset="-128"/>
              <a:ea typeface="HGP明朝E" panose="02020900000000000000" pitchFamily="18" charset="-128"/>
            </a:endParaRPr>
          </a:p>
          <a:p>
            <a:pPr>
              <a:lnSpc>
                <a:spcPct val="110000"/>
              </a:lnSpc>
            </a:pPr>
            <a:r>
              <a:rPr lang="ja-JP" altLang="ja-JP" dirty="0">
                <a:latin typeface="HGP明朝E" panose="02020900000000000000" pitchFamily="18" charset="-128"/>
                <a:ea typeface="HGP明朝E" panose="02020900000000000000" pitchFamily="18" charset="-128"/>
              </a:rPr>
              <a:t>イラン・イスラム憲法前文</a:t>
            </a:r>
          </a:p>
          <a:p>
            <a:pPr marL="457200" lvl="1" indent="0">
              <a:lnSpc>
                <a:spcPct val="110000"/>
              </a:lnSpc>
              <a:buNone/>
            </a:pPr>
            <a:r>
              <a:rPr lang="ja-JP" altLang="ja-JP" dirty="0">
                <a:latin typeface="HGP明朝E" panose="02020900000000000000" pitchFamily="18" charset="-128"/>
                <a:ea typeface="HGP明朝E" panose="02020900000000000000" pitchFamily="18" charset="-128"/>
              </a:rPr>
              <a:t>「イランにおけるイスラム軍（国軍）および革命軍（革命防衛軍）は、単に国境を防御し安全を保証するためばかりではなく、神の名において全世界に神の法が打ち立てられるまで、聖戦（ジハード）を戦い抜くためにも組織されるのである」</a:t>
            </a:r>
          </a:p>
          <a:p>
            <a:pPr>
              <a:lnSpc>
                <a:spcPct val="110000"/>
              </a:lnSpc>
            </a:pPr>
            <a:r>
              <a:rPr lang="ja-JP" altLang="ja-JP" dirty="0">
                <a:latin typeface="HGP明朝E" panose="02020900000000000000" pitchFamily="18" charset="-128"/>
                <a:ea typeface="HGP明朝E" panose="02020900000000000000" pitchFamily="18" charset="-128"/>
              </a:rPr>
              <a:t>駐日イラン大使館の日本語サイトにも</a:t>
            </a:r>
          </a:p>
          <a:p>
            <a:pPr marL="457200" lvl="1" indent="0">
              <a:lnSpc>
                <a:spcPct val="110000"/>
              </a:lnSpc>
              <a:buNone/>
            </a:pPr>
            <a:r>
              <a:rPr lang="ja-JP" altLang="ja-JP" dirty="0">
                <a:latin typeface="HGP明朝E" panose="02020900000000000000" pitchFamily="18" charset="-128"/>
                <a:ea typeface="HGP明朝E" panose="02020900000000000000" pitchFamily="18" charset="-128"/>
              </a:rPr>
              <a:t>「ホメイニ師はパレスチナにおけるシオニスト政権の樹立を悪魔の行為だとし</a:t>
            </a:r>
            <a:r>
              <a:rPr lang="ja-JP" altLang="en-US" dirty="0">
                <a:latin typeface="HGP明朝E" panose="02020900000000000000" pitchFamily="18" charset="-128"/>
                <a:ea typeface="HGP明朝E" panose="02020900000000000000" pitchFamily="18" charset="-128"/>
              </a:rPr>
              <a:t>た</a:t>
            </a:r>
            <a:r>
              <a:rPr lang="ja-JP" altLang="ja-JP" dirty="0">
                <a:latin typeface="HGP明朝E" panose="02020900000000000000" pitchFamily="18" charset="-128"/>
                <a:ea typeface="HGP明朝E" panose="02020900000000000000" pitchFamily="18" charset="-128"/>
              </a:rPr>
              <a:t>」</a:t>
            </a:r>
          </a:p>
          <a:p>
            <a:pPr>
              <a:lnSpc>
                <a:spcPct val="110000"/>
              </a:lnSpc>
            </a:pPr>
            <a:r>
              <a:rPr lang="ja-JP" altLang="en-US" dirty="0">
                <a:solidFill>
                  <a:srgbClr val="FF0000"/>
                </a:solidFill>
                <a:latin typeface="HGP明朝E" panose="02020900000000000000" pitchFamily="18" charset="-128"/>
                <a:ea typeface="HGP明朝E" panose="02020900000000000000" pitchFamily="18" charset="-128"/>
              </a:rPr>
              <a:t>「</a:t>
            </a:r>
            <a:r>
              <a:rPr lang="ja-JP" altLang="ja-JP" dirty="0">
                <a:solidFill>
                  <a:srgbClr val="FF0000"/>
                </a:solidFill>
                <a:latin typeface="HGP明朝E" panose="02020900000000000000" pitchFamily="18" charset="-128"/>
                <a:ea typeface="HGP明朝E" panose="02020900000000000000" pitchFamily="18" charset="-128"/>
              </a:rPr>
              <a:t>イスラエルに死を</a:t>
            </a:r>
            <a:r>
              <a:rPr lang="ja-JP" altLang="en-US" dirty="0">
                <a:solidFill>
                  <a:srgbClr val="FF0000"/>
                </a:solidFill>
                <a:latin typeface="HGP明朝E" panose="02020900000000000000" pitchFamily="18" charset="-128"/>
                <a:ea typeface="HGP明朝E" panose="02020900000000000000" pitchFamily="18" charset="-128"/>
              </a:rPr>
              <a:t>」「</a:t>
            </a:r>
            <a:r>
              <a:rPr lang="ja-JP" altLang="ja-JP" dirty="0">
                <a:solidFill>
                  <a:srgbClr val="FF0000"/>
                </a:solidFill>
                <a:latin typeface="HGP明朝E" panose="02020900000000000000" pitchFamily="18" charset="-128"/>
                <a:ea typeface="HGP明朝E" panose="02020900000000000000" pitchFamily="18" charset="-128"/>
              </a:rPr>
              <a:t>アメリカに死を</a:t>
            </a:r>
            <a:r>
              <a:rPr lang="ja-JP" altLang="en-US" dirty="0">
                <a:solidFill>
                  <a:srgbClr val="FF0000"/>
                </a:solidFill>
                <a:latin typeface="HGP明朝E" panose="02020900000000000000" pitchFamily="18" charset="-128"/>
                <a:ea typeface="HGP明朝E" panose="02020900000000000000" pitchFamily="18" charset="-128"/>
              </a:rPr>
              <a:t>」</a:t>
            </a:r>
            <a:endParaRPr lang="ja-JP" altLang="ja-JP" dirty="0">
              <a:solidFill>
                <a:srgbClr val="FF0000"/>
              </a:solidFill>
              <a:latin typeface="HGP明朝E" panose="02020900000000000000" pitchFamily="18" charset="-128"/>
              <a:ea typeface="HGP明朝E" panose="02020900000000000000" pitchFamily="18" charset="-128"/>
            </a:endParaRPr>
          </a:p>
          <a:p>
            <a:pPr marL="0" indent="0">
              <a:lnSpc>
                <a:spcPct val="110000"/>
              </a:lnSpc>
              <a:buNone/>
            </a:pPr>
            <a:endParaRPr lang="ja-JP" altLang="ja-JP" dirty="0">
              <a:latin typeface="HGP明朝E" panose="02020900000000000000" pitchFamily="18" charset="-128"/>
              <a:ea typeface="HGP明朝E" panose="02020900000000000000" pitchFamily="18" charset="-128"/>
            </a:endParaRPr>
          </a:p>
          <a:p>
            <a:pPr>
              <a:lnSpc>
                <a:spcPct val="110000"/>
              </a:lnSpc>
            </a:pPr>
            <a:endParaRPr kumimoji="1" lang="ja-JP" altLang="en-US"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67484397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TotalTime>
  <Words>1250</Words>
  <Application>Microsoft Office PowerPoint</Application>
  <PresentationFormat>ワイド画面</PresentationFormat>
  <Paragraphs>102</Paragraphs>
  <Slides>15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15</vt:i4>
      </vt:variant>
    </vt:vector>
  </HeadingPairs>
  <TitlesOfParts>
    <vt:vector size="22" baseType="lpstr">
      <vt:lpstr>HGP明朝E</vt:lpstr>
      <vt:lpstr>游ゴシック</vt:lpstr>
      <vt:lpstr>游ゴシック Light</vt:lpstr>
      <vt:lpstr>Arial</vt:lpstr>
      <vt:lpstr>Calibri</vt:lpstr>
      <vt:lpstr>Office テーマ</vt:lpstr>
      <vt:lpstr>1_Office テーマ</vt:lpstr>
      <vt:lpstr>イランの先に見えるもの</vt:lpstr>
      <vt:lpstr>経緯 </vt:lpstr>
      <vt:lpstr>PowerPoint プレゼンテーション</vt:lpstr>
      <vt:lpstr>PowerPoint プレゼンテーション</vt:lpstr>
      <vt:lpstr>トランプ大統領の世界を震撼させた発信</vt:lpstr>
      <vt:lpstr>米イスラエルの対イラン軍事攻撃のとらえ方</vt:lpstr>
      <vt:lpstr>米国の狙い</vt:lpstr>
      <vt:lpstr>イスラエルの狙い</vt:lpstr>
      <vt:lpstr>PowerPoint プレゼンテーション</vt:lpstr>
      <vt:lpstr>PowerPoint プレゼンテーション</vt:lpstr>
      <vt:lpstr>ホルムズ海峡でのイランの動き</vt:lpstr>
      <vt:lpstr>ホルムズ海峡での米国の動き</vt:lpstr>
      <vt:lpstr>米中央軍 ホルムズ海峡でイランに向かう艦船を拿捕</vt:lpstr>
      <vt:lpstr>PowerPoint プレゼンテーション</vt:lpstr>
      <vt:lpstr>世界は「新しい秩序」づくりに苦悩している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yoshio watanabe</dc:creator>
  <cp:lastModifiedBy>yoshio watanabe</cp:lastModifiedBy>
  <cp:revision>1</cp:revision>
  <cp:lastPrinted>2026-05-01T02:06:21Z</cp:lastPrinted>
  <dcterms:created xsi:type="dcterms:W3CDTF">2026-05-01T01:20:33Z</dcterms:created>
  <dcterms:modified xsi:type="dcterms:W3CDTF">2026-05-01T02:06:27Z</dcterms:modified>
</cp:coreProperties>
</file>